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1" r:id="rId3"/>
    <p:sldId id="263" r:id="rId4"/>
    <p:sldId id="269" r:id="rId5"/>
    <p:sldId id="270"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00" autoAdjust="0"/>
  </p:normalViewPr>
  <p:slideViewPr>
    <p:cSldViewPr snapToGrid="0" snapToObjects="1">
      <p:cViewPr varScale="1">
        <p:scale>
          <a:sx n="100" d="100"/>
          <a:sy n="100" d="100"/>
        </p:scale>
        <p:origin x="-12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CAD6E2-F885-784A-ABC7-FF797766A240}" type="datetimeFigureOut">
              <a:rPr lang="fr-FR" smtClean="0"/>
              <a:pPr/>
              <a:t>22/01/16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FB8DF2-0FA0-C643-9F47-AB97A06D4BC6}" type="slidenum">
              <a:rPr lang="fr-FR" smtClean="0"/>
              <a:pPr/>
              <a:t>‹#›</a:t>
            </a:fld>
            <a:endParaRPr lang="fr-FR"/>
          </a:p>
        </p:txBody>
      </p:sp>
    </p:spTree>
    <p:extLst>
      <p:ext uri="{BB962C8B-B14F-4D97-AF65-F5344CB8AC3E}">
        <p14:creationId xmlns:p14="http://schemas.microsoft.com/office/powerpoint/2010/main" val="270309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17A64-5312-1241-8830-656C50AF66BB}" type="datetimeFigureOut">
              <a:rPr lang="fr-FR" smtClean="0"/>
              <a:pPr/>
              <a:t>22/01/16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3C6AD-8EE8-8848-8190-EB76806F6874}" type="slidenum">
              <a:rPr lang="fr-FR" smtClean="0"/>
              <a:pPr/>
              <a:t>‹#›</a:t>
            </a:fld>
            <a:endParaRPr lang="fr-FR"/>
          </a:p>
        </p:txBody>
      </p:sp>
    </p:spTree>
    <p:extLst>
      <p:ext uri="{BB962C8B-B14F-4D97-AF65-F5344CB8AC3E}">
        <p14:creationId xmlns:p14="http://schemas.microsoft.com/office/powerpoint/2010/main" val="3382484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1</a:t>
            </a:fld>
            <a:endParaRPr lang="fr-FR"/>
          </a:p>
        </p:txBody>
      </p:sp>
    </p:spTree>
    <p:extLst>
      <p:ext uri="{BB962C8B-B14F-4D97-AF65-F5344CB8AC3E}">
        <p14:creationId xmlns:p14="http://schemas.microsoft.com/office/powerpoint/2010/main" val="386706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2</a:t>
            </a:fld>
            <a:endParaRPr lang="fr-FR"/>
          </a:p>
        </p:txBody>
      </p:sp>
    </p:spTree>
    <p:extLst>
      <p:ext uri="{BB962C8B-B14F-4D97-AF65-F5344CB8AC3E}">
        <p14:creationId xmlns:p14="http://schemas.microsoft.com/office/powerpoint/2010/main" val="318847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3</a:t>
            </a:fld>
            <a:endParaRPr lang="fr-FR"/>
          </a:p>
        </p:txBody>
      </p:sp>
    </p:spTree>
    <p:extLst>
      <p:ext uri="{BB962C8B-B14F-4D97-AF65-F5344CB8AC3E}">
        <p14:creationId xmlns:p14="http://schemas.microsoft.com/office/powerpoint/2010/main" val="389504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4</a:t>
            </a:fld>
            <a:endParaRPr lang="fr-FR"/>
          </a:p>
        </p:txBody>
      </p:sp>
    </p:spTree>
    <p:extLst>
      <p:ext uri="{BB962C8B-B14F-4D97-AF65-F5344CB8AC3E}">
        <p14:creationId xmlns:p14="http://schemas.microsoft.com/office/powerpoint/2010/main" val="174865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5</a:t>
            </a:fld>
            <a:endParaRPr lang="fr-FR"/>
          </a:p>
        </p:txBody>
      </p:sp>
    </p:spTree>
    <p:extLst>
      <p:ext uri="{BB962C8B-B14F-4D97-AF65-F5344CB8AC3E}">
        <p14:creationId xmlns:p14="http://schemas.microsoft.com/office/powerpoint/2010/main" val="313757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15</a:t>
            </a:fld>
            <a:endParaRPr lang="fr-FR"/>
          </a:p>
        </p:txBody>
      </p:sp>
    </p:spTree>
    <p:extLst>
      <p:ext uri="{BB962C8B-B14F-4D97-AF65-F5344CB8AC3E}">
        <p14:creationId xmlns:p14="http://schemas.microsoft.com/office/powerpoint/2010/main" val="25446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16</a:t>
            </a:fld>
            <a:endParaRPr lang="fr-FR"/>
          </a:p>
        </p:txBody>
      </p:sp>
    </p:spTree>
    <p:extLst>
      <p:ext uri="{BB962C8B-B14F-4D97-AF65-F5344CB8AC3E}">
        <p14:creationId xmlns:p14="http://schemas.microsoft.com/office/powerpoint/2010/main" val="42193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9C3C6AD-8EE8-8848-8190-EB76806F6874}" type="slidenum">
              <a:rPr lang="fr-FR" smtClean="0"/>
              <a:pPr/>
              <a:t>17</a:t>
            </a:fld>
            <a:endParaRPr lang="fr-FR"/>
          </a:p>
        </p:txBody>
      </p:sp>
    </p:spTree>
    <p:extLst>
      <p:ext uri="{BB962C8B-B14F-4D97-AF65-F5344CB8AC3E}">
        <p14:creationId xmlns:p14="http://schemas.microsoft.com/office/powerpoint/2010/main" val="368413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486606"/>
            <a:ext cx="2133600" cy="365125"/>
          </a:xfrm>
        </p:spPr>
        <p:txBody>
          <a:bodyPr/>
          <a:lstStyle/>
          <a:p>
            <a:fld id="{2D08BBC4-FAA2-6441-B188-7754A323BB6A}" type="datetimeFigureOut">
              <a:rPr lang="fr-FR" smtClean="0"/>
              <a:pPr/>
              <a:t>22/01/16</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009096" y="6486606"/>
            <a:ext cx="2133600" cy="365125"/>
          </a:xfrm>
        </p:spPr>
        <p:txBody>
          <a:bodyPr/>
          <a:lstStyle/>
          <a:p>
            <a:fld id="{A45821E3-C1D9-F646-9D59-14470A58EA33}"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A3F384-2560-B34F-8C7E-5BA2BE40337F}" type="datetime1">
              <a:rPr lang="fr-FR" smtClean="0"/>
              <a:pPr/>
              <a:t>22/01/16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A3F384-2560-B34F-8C7E-5BA2BE40337F}" type="datetime1">
              <a:rPr lang="fr-FR" smtClean="0"/>
              <a:pPr/>
              <a:t>22/01/16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A3F384-2560-B34F-8C7E-5BA2BE40337F}" type="datetime1">
              <a:rPr lang="fr-FR" smtClean="0"/>
              <a:pPr/>
              <a:t>22/01/16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8A3F384-2560-B34F-8C7E-5BA2BE40337F}" type="datetime1">
              <a:rPr lang="fr-FR" smtClean="0"/>
              <a:pPr/>
              <a:t>22/01/16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8A3F384-2560-B34F-8C7E-5BA2BE40337F}" type="datetime1">
              <a:rPr lang="fr-FR" smtClean="0"/>
              <a:pPr/>
              <a:t>22/01/16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A3F384-2560-B34F-8C7E-5BA2BE40337F}" type="datetime1">
              <a:rPr lang="fr-FR" smtClean="0"/>
              <a:pPr/>
              <a:t>22/01/16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8A3F384-2560-B34F-8C7E-5BA2BE40337F}" type="datetime1">
              <a:rPr lang="fr-FR" smtClean="0"/>
              <a:pPr/>
              <a:t>22/01/16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A3F384-2560-B34F-8C7E-5BA2BE40337F}" type="datetime1">
              <a:rPr lang="fr-FR" smtClean="0"/>
              <a:pPr/>
              <a:t>22/01/16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A3F384-2560-B34F-8C7E-5BA2BE40337F}" type="datetime1">
              <a:rPr lang="fr-FR" smtClean="0"/>
              <a:pPr/>
              <a:t>22/01/16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A3F384-2560-B34F-8C7E-5BA2BE40337F}" type="datetime1">
              <a:rPr lang="fr-FR" smtClean="0"/>
              <a:pPr/>
              <a:t>22/01/16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5821E3-C1D9-F646-9D59-14470A58EA33}"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44414" y="434548"/>
            <a:ext cx="7042386" cy="900619"/>
          </a:xfrm>
          <a:prstGeom prst="rect">
            <a:avLst/>
          </a:prstGeom>
        </p:spPr>
        <p:txBody>
          <a:bodyPr vert="horz" lIns="91440" tIns="45720" rIns="91440" bIns="45720" rtlCol="0" anchor="ctr">
            <a:normAutofit/>
          </a:bodyPr>
          <a:lstStyle/>
          <a:p>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8BBC4-FAA2-6441-B188-7754A323BB6A}" type="datetimeFigureOut">
              <a:rPr lang="fr-FR" smtClean="0"/>
              <a:pPr/>
              <a:t>22/01/16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821E3-C1D9-F646-9D59-14470A58EA33}" type="slidenum">
              <a:rPr lang="fr-FR" smtClean="0"/>
              <a:pPr/>
              <a:t>‹#›</a:t>
            </a:fld>
            <a:endParaRPr lang="fr-FR"/>
          </a:p>
        </p:txBody>
      </p:sp>
      <p:pic>
        <p:nvPicPr>
          <p:cNvPr id="10" name="Image 9" descr="bandeau.png"/>
          <p:cNvPicPr>
            <a:picLocks noChangeAspect="1"/>
          </p:cNvPicPr>
          <p:nvPr userDrawn="1"/>
        </p:nvPicPr>
        <p:blipFill>
          <a:blip r:embed="rId13"/>
          <a:stretch>
            <a:fillRect/>
          </a:stretch>
        </p:blipFill>
        <p:spPr>
          <a:xfrm>
            <a:off x="122110" y="121552"/>
            <a:ext cx="9144000" cy="671772"/>
          </a:xfrm>
          <a:prstGeom prst="rect">
            <a:avLst/>
          </a:prstGeom>
        </p:spPr>
      </p:pic>
      <p:pic>
        <p:nvPicPr>
          <p:cNvPr id="13" name="Image 12" descr="footer.png"/>
          <p:cNvPicPr>
            <a:picLocks noChangeAspect="1"/>
          </p:cNvPicPr>
          <p:nvPr userDrawn="1"/>
        </p:nvPicPr>
        <p:blipFill>
          <a:blip r:embed="rId14"/>
          <a:stretch>
            <a:fillRect/>
          </a:stretch>
        </p:blipFill>
        <p:spPr>
          <a:xfrm>
            <a:off x="0" y="5627678"/>
            <a:ext cx="9144000" cy="12303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MON%20STADE%20parcours%202015%20J%20GALFIONE.m4v"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5255" y="358224"/>
            <a:ext cx="5706908" cy="1219677"/>
          </a:xfrm>
        </p:spPr>
        <p:txBody>
          <a:bodyPr>
            <a:normAutofit fontScale="90000"/>
          </a:body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a:solidFill>
                  <a:srgbClr val="C00000"/>
                </a:solidFill>
                <a:latin typeface="Arial" panose="020B0604020202020204" pitchFamily="34" charset="0"/>
                <a:cs typeface="Arial" panose="020B0604020202020204" pitchFamily="34" charset="0"/>
              </a:rPr>
              <a:t>La pleine utilisation des équipements sportifs</a:t>
            </a:r>
            <a:r>
              <a:rPr lang="fr-FR" dirty="0"/>
              <a:t/>
            </a:r>
            <a:br>
              <a:rPr lang="fr-FR" dirty="0"/>
            </a:br>
            <a:endParaRPr lang="fr-FR" dirty="0">
              <a:solidFill>
                <a:srgbClr val="C00000"/>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995320" y="1983692"/>
            <a:ext cx="7011749" cy="930958"/>
          </a:xfrm>
        </p:spPr>
        <p:txBody>
          <a:bodyPr>
            <a:noAutofit/>
          </a:bodyPr>
          <a:lstStyle/>
          <a:p>
            <a:r>
              <a:rPr lang="fr-FR" sz="2400" dirty="0" smtClean="0">
                <a:solidFill>
                  <a:schemeClr val="tx2"/>
                </a:solidFill>
              </a:rPr>
              <a:t>Mardi </a:t>
            </a:r>
            <a:r>
              <a:rPr lang="fr-FR" sz="2400" dirty="0">
                <a:solidFill>
                  <a:schemeClr val="tx2"/>
                </a:solidFill>
              </a:rPr>
              <a:t>19 Janvier 2016 -  Issy les Moulineaux </a:t>
            </a:r>
            <a:endParaRPr lang="fr-FR" sz="2400" dirty="0" smtClean="0">
              <a:solidFill>
                <a:schemeClr val="tx2"/>
              </a:solidFill>
            </a:endParaRPr>
          </a:p>
          <a:p>
            <a:r>
              <a:rPr lang="fr-FR" sz="2400" dirty="0" smtClean="0">
                <a:solidFill>
                  <a:schemeClr val="tx2"/>
                </a:solidFill>
              </a:rPr>
              <a:t>Animateur: </a:t>
            </a:r>
            <a:r>
              <a:rPr lang="fr-FR" sz="2400" dirty="0">
                <a:solidFill>
                  <a:schemeClr val="tx2"/>
                </a:solidFill>
              </a:rPr>
              <a:t>Marc </a:t>
            </a:r>
            <a:r>
              <a:rPr lang="fr-FR" sz="2400" dirty="0" smtClean="0">
                <a:solidFill>
                  <a:schemeClr val="tx2"/>
                </a:solidFill>
              </a:rPr>
              <a:t>Maury</a:t>
            </a:r>
          </a:p>
          <a:p>
            <a:endParaRPr lang="fr-FR" sz="2400" dirty="0" smtClean="0">
              <a:solidFill>
                <a:schemeClr val="tx2"/>
              </a:solidFill>
            </a:endParaRPr>
          </a:p>
          <a:p>
            <a:r>
              <a:rPr lang="fr-FR" sz="3600" b="1" dirty="0">
                <a:solidFill>
                  <a:schemeClr val="tx2"/>
                </a:solidFill>
              </a:rPr>
              <a:t>« Comment accueillir la ville dans l’ensemble de sa pluralité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Fichier:Logo issy les moulineau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686" y="5047466"/>
            <a:ext cx="958386" cy="149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O_300 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6649" y="5190627"/>
            <a:ext cx="1431616" cy="114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logo_signature_vectori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296" y="5047466"/>
            <a:ext cx="1407755" cy="128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504D"/>
                </a:solidFill>
              </a:rPr>
              <a:t>Loi Santé promulguée le 18/12/2015</a:t>
            </a:r>
            <a:endParaRPr lang="fr-FR" dirty="0">
              <a:solidFill>
                <a:srgbClr val="C0504D"/>
              </a:solidFill>
            </a:endParaRPr>
          </a:p>
        </p:txBody>
      </p:sp>
      <p:sp>
        <p:nvSpPr>
          <p:cNvPr id="3" name="Espace réservé du contenu 2"/>
          <p:cNvSpPr>
            <a:spLocks noGrp="1"/>
          </p:cNvSpPr>
          <p:nvPr>
            <p:ph idx="1"/>
          </p:nvPr>
        </p:nvSpPr>
        <p:spPr/>
        <p:txBody>
          <a:bodyPr>
            <a:noAutofit/>
          </a:bodyPr>
          <a:lstStyle/>
          <a:p>
            <a:endParaRPr lang="fr-FR" sz="2400" dirty="0" smtClean="0"/>
          </a:p>
          <a:p>
            <a:r>
              <a:rPr lang="fr-FR" sz="2400" dirty="0" smtClean="0"/>
              <a:t>«</a:t>
            </a:r>
            <a:r>
              <a:rPr lang="fr-FR" sz="2400" dirty="0"/>
              <a:t> Dans le cadre du parcours de soins des patients atteints d’une affection de longue durée, </a:t>
            </a:r>
            <a:r>
              <a:rPr lang="fr-FR" sz="2400" b="1" dirty="0">
                <a:solidFill>
                  <a:srgbClr val="C0504D"/>
                </a:solidFill>
              </a:rPr>
              <a:t>le médecin traitant peut prescrire une activité physique adaptée </a:t>
            </a:r>
            <a:r>
              <a:rPr lang="fr-FR" sz="2400" dirty="0"/>
              <a:t>à la pathologie, aux capacités physiques et au risque médical du patient.</a:t>
            </a:r>
          </a:p>
          <a:p>
            <a:pPr>
              <a:buFont typeface="Wingdings" charset="2"/>
              <a:buChar char="Ø"/>
            </a:pPr>
            <a:r>
              <a:rPr lang="fr-FR" sz="2400" b="1" dirty="0" smtClean="0"/>
              <a:t>Amendement déposé par Valérie Fourneyron</a:t>
            </a:r>
          </a:p>
          <a:p>
            <a:r>
              <a:rPr lang="fr-FR" sz="2400" dirty="0" smtClean="0"/>
              <a:t>Exposé des motifs : « Cet </a:t>
            </a:r>
            <a:r>
              <a:rPr lang="fr-FR" sz="2400" dirty="0"/>
              <a:t>amendement vise à donner un cadre législatif pérenne pour le développement de ces bonnes pratiques sur l’ensemble du territoire</a:t>
            </a:r>
            <a:r>
              <a:rPr lang="fr-FR" sz="2400" dirty="0" smtClean="0"/>
              <a:t>. »</a:t>
            </a:r>
          </a:p>
          <a:p>
            <a:r>
              <a:rPr lang="fr-FR" sz="2400" dirty="0" smtClean="0"/>
              <a:t>Pas de remboursement par l’assurance maladie</a:t>
            </a:r>
            <a:endParaRPr lang="fr-FR"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5362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C0504D"/>
                </a:solidFill>
              </a:rPr>
              <a:t>Strasbourg, ville pionnière</a:t>
            </a:r>
            <a:endParaRPr lang="fr-FR" dirty="0">
              <a:solidFill>
                <a:srgbClr val="C0504D"/>
              </a:solidFill>
            </a:endParaRPr>
          </a:p>
        </p:txBody>
      </p:sp>
      <p:sp>
        <p:nvSpPr>
          <p:cNvPr id="3" name="Espace réservé du contenu 2"/>
          <p:cNvSpPr>
            <a:spLocks noGrp="1"/>
          </p:cNvSpPr>
          <p:nvPr>
            <p:ph idx="1"/>
          </p:nvPr>
        </p:nvSpPr>
        <p:spPr>
          <a:xfrm>
            <a:off x="457200" y="1471057"/>
            <a:ext cx="8229600" cy="4525963"/>
          </a:xfrm>
        </p:spPr>
        <p:txBody>
          <a:bodyPr>
            <a:noAutofit/>
          </a:bodyPr>
          <a:lstStyle/>
          <a:p>
            <a:r>
              <a:rPr lang="fr-FR" sz="1800" dirty="0" smtClean="0"/>
              <a:t>Mis en place depuis novembre </a:t>
            </a:r>
            <a:r>
              <a:rPr lang="fr-FR" sz="1800" b="1" dirty="0" smtClean="0">
                <a:solidFill>
                  <a:srgbClr val="C0504D"/>
                </a:solidFill>
              </a:rPr>
              <a:t>2012</a:t>
            </a:r>
          </a:p>
          <a:p>
            <a:r>
              <a:rPr lang="fr-FR" sz="1800" dirty="0" smtClean="0"/>
              <a:t>180 médecins prescripteurs</a:t>
            </a:r>
          </a:p>
          <a:p>
            <a:r>
              <a:rPr lang="fr-FR" sz="1800" dirty="0" smtClean="0"/>
              <a:t>250 K€ / an pour 800 patients en 2014</a:t>
            </a:r>
          </a:p>
          <a:p>
            <a:r>
              <a:rPr lang="fr-FR" sz="1800" dirty="0"/>
              <a:t>P</a:t>
            </a:r>
            <a:r>
              <a:rPr lang="fr-FR" sz="1800" dirty="0" smtClean="0"/>
              <a:t>lus </a:t>
            </a:r>
            <a:r>
              <a:rPr lang="fr-FR" sz="1800" dirty="0"/>
              <a:t>de </a:t>
            </a:r>
            <a:r>
              <a:rPr lang="fr-FR" sz="1800" b="1" dirty="0">
                <a:solidFill>
                  <a:srgbClr val="C0504D"/>
                </a:solidFill>
              </a:rPr>
              <a:t>1000 bénéficiaires </a:t>
            </a:r>
            <a:r>
              <a:rPr lang="fr-FR" sz="1800" dirty="0"/>
              <a:t>strasbourgeois</a:t>
            </a:r>
            <a:endParaRPr lang="fr-FR" sz="1800" dirty="0" smtClean="0"/>
          </a:p>
          <a:p>
            <a:r>
              <a:rPr lang="fr-FR" sz="1800" dirty="0" smtClean="0"/>
              <a:t>Les patients </a:t>
            </a:r>
            <a:r>
              <a:rPr lang="fr-FR" sz="1800" dirty="0"/>
              <a:t>sont </a:t>
            </a:r>
            <a:r>
              <a:rPr lang="fr-FR" sz="1800" dirty="0" smtClean="0"/>
              <a:t>orientés vers la bonne activité sportive puis suivis régulièrement par des éducateurs  afin d’évaluer leur </a:t>
            </a:r>
            <a:r>
              <a:rPr lang="fr-FR" sz="1800" dirty="0"/>
              <a:t>motivation et leur </a:t>
            </a:r>
            <a:r>
              <a:rPr lang="fr-FR" sz="1800" dirty="0" smtClean="0"/>
              <a:t>satisfaction / à </a:t>
            </a:r>
            <a:r>
              <a:rPr lang="fr-FR" sz="1800" dirty="0"/>
              <a:t>l'activité physique proposée et les réorienter le cas échéant. </a:t>
            </a:r>
            <a:endParaRPr lang="fr-FR" sz="1800" dirty="0" smtClean="0"/>
          </a:p>
          <a:p>
            <a:r>
              <a:rPr lang="fr-FR" sz="1800" dirty="0" smtClean="0"/>
              <a:t>Un médecin coordinateur a </a:t>
            </a:r>
            <a:r>
              <a:rPr lang="fr-FR" sz="1800" dirty="0"/>
              <a:t>en charge la coordination médicale et le suivi médical de </a:t>
            </a:r>
            <a:r>
              <a:rPr lang="fr-FR" sz="1800" dirty="0" smtClean="0"/>
              <a:t>l'action</a:t>
            </a:r>
            <a:endParaRPr lang="fr-FR" sz="1800" dirty="0"/>
          </a:p>
          <a:p>
            <a:r>
              <a:rPr lang="fr-FR" sz="1800" dirty="0"/>
              <a:t>Trois types d’activités sont proposés aux bénéficiaires :</a:t>
            </a:r>
          </a:p>
          <a:p>
            <a:pPr>
              <a:buFont typeface="Wingdings" charset="2"/>
              <a:buChar char="Ø"/>
            </a:pPr>
            <a:r>
              <a:rPr lang="fr-FR" sz="1800" dirty="0"/>
              <a:t>des modes de déplacement physiquement actifs (marche à pied et vélo),</a:t>
            </a:r>
          </a:p>
          <a:p>
            <a:pPr>
              <a:buFont typeface="Wingdings" charset="2"/>
              <a:buChar char="Ø"/>
            </a:pPr>
            <a:r>
              <a:rPr lang="fr-FR" sz="1800" dirty="0"/>
              <a:t>des pratiques douces proposées par le service des sports de la Ville (qi gong, tai-chi, aquagym…),</a:t>
            </a:r>
          </a:p>
          <a:p>
            <a:pPr>
              <a:buFont typeface="Wingdings" charset="2"/>
              <a:buChar char="Ø"/>
            </a:pPr>
            <a:r>
              <a:rPr lang="fr-FR" sz="1800" dirty="0"/>
              <a:t>des activités sportives proposées par les associations et clubs sportifs labellisés « sport-sante » par la </a:t>
            </a:r>
            <a:r>
              <a:rPr lang="fr-FR" sz="1800" dirty="0" smtClean="0"/>
              <a:t>DRJSCS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4942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C0504D"/>
                </a:solidFill>
              </a:rPr>
              <a:t>Strasbourg, ville pionnière</a:t>
            </a:r>
            <a:endParaRPr lang="fr-FR" dirty="0">
              <a:solidFill>
                <a:srgbClr val="C0504D"/>
              </a:solidFill>
            </a:endParaRPr>
          </a:p>
        </p:txBody>
      </p:sp>
      <p:sp>
        <p:nvSpPr>
          <p:cNvPr id="3" name="Espace réservé du contenu 2"/>
          <p:cNvSpPr>
            <a:spLocks noGrp="1"/>
          </p:cNvSpPr>
          <p:nvPr>
            <p:ph idx="1"/>
          </p:nvPr>
        </p:nvSpPr>
        <p:spPr/>
        <p:txBody>
          <a:bodyPr>
            <a:noAutofit/>
          </a:bodyPr>
          <a:lstStyle/>
          <a:p>
            <a:r>
              <a:rPr lang="fr-FR" sz="1800" b="1" dirty="0">
                <a:solidFill>
                  <a:srgbClr val="C0504D"/>
                </a:solidFill>
              </a:rPr>
              <a:t>Qui est concerné ? </a:t>
            </a:r>
            <a:r>
              <a:rPr lang="fr-FR" sz="1800" dirty="0"/>
              <a:t>Des personnes adultes sédentaires vivant sur le territoire strasbourgeois, atteintes d'une maladie chronique </a:t>
            </a:r>
            <a:r>
              <a:rPr lang="fr-FR" sz="1800" dirty="0" smtClean="0"/>
              <a:t>: obésité</a:t>
            </a:r>
            <a:r>
              <a:rPr lang="fr-FR" sz="1800" dirty="0"/>
              <a:t>, diabète type 2, maladies cardiovasculaires stabilisées, cancers du sein et du colon en rémission depuis 6 mois</a:t>
            </a:r>
            <a:r>
              <a:rPr lang="fr-FR" sz="1800" dirty="0" smtClean="0"/>
              <a:t>.</a:t>
            </a:r>
            <a:endParaRPr lang="fr-FR" sz="1800" dirty="0"/>
          </a:p>
          <a:p>
            <a:r>
              <a:rPr lang="fr-FR" sz="1800" b="1" dirty="0">
                <a:solidFill>
                  <a:srgbClr val="C0504D"/>
                </a:solidFill>
              </a:rPr>
              <a:t>Qui </a:t>
            </a:r>
            <a:r>
              <a:rPr lang="fr-FR" sz="1800" b="1" dirty="0" smtClean="0">
                <a:solidFill>
                  <a:srgbClr val="C0504D"/>
                </a:solidFill>
              </a:rPr>
              <a:t>sont les financeurs ? </a:t>
            </a:r>
            <a:r>
              <a:rPr lang="fr-FR" sz="1800" dirty="0" smtClean="0"/>
              <a:t>C’est gratuit pour le patient.</a:t>
            </a:r>
          </a:p>
          <a:p>
            <a:pPr>
              <a:buFont typeface="Wingdings" charset="2"/>
              <a:buChar char="Ø"/>
            </a:pPr>
            <a:r>
              <a:rPr lang="fr-FR" sz="1800" dirty="0" smtClean="0"/>
              <a:t>Ville </a:t>
            </a:r>
            <a:r>
              <a:rPr lang="fr-FR" sz="1800" dirty="0"/>
              <a:t>de </a:t>
            </a:r>
            <a:r>
              <a:rPr lang="fr-FR" sz="1800" dirty="0" smtClean="0"/>
              <a:t>Strasbourg</a:t>
            </a:r>
            <a:endParaRPr lang="fr-FR" sz="1800" dirty="0"/>
          </a:p>
          <a:p>
            <a:pPr>
              <a:buFont typeface="Wingdings" charset="2"/>
              <a:buChar char="Ø"/>
            </a:pPr>
            <a:r>
              <a:rPr lang="fr-FR" sz="1800" dirty="0" smtClean="0"/>
              <a:t>agence </a:t>
            </a:r>
            <a:r>
              <a:rPr lang="fr-FR" sz="1800" dirty="0"/>
              <a:t>régionale de Santé </a:t>
            </a:r>
            <a:r>
              <a:rPr lang="fr-FR" sz="1800" dirty="0" smtClean="0"/>
              <a:t>d’Alsace</a:t>
            </a:r>
            <a:endParaRPr lang="fr-FR" sz="1800" dirty="0"/>
          </a:p>
          <a:p>
            <a:pPr>
              <a:buFont typeface="Wingdings" charset="2"/>
              <a:buChar char="Ø"/>
            </a:pPr>
            <a:r>
              <a:rPr lang="fr-FR" sz="1800" dirty="0" smtClean="0"/>
              <a:t>direction </a:t>
            </a:r>
            <a:r>
              <a:rPr lang="fr-FR" sz="1800" dirty="0"/>
              <a:t>régionale de la Jeunesse, des Sports et de la Cohésion sociale d’Alsace (DRJSCS</a:t>
            </a:r>
            <a:r>
              <a:rPr lang="fr-FR" sz="1800" dirty="0" smtClean="0"/>
              <a:t>)</a:t>
            </a:r>
            <a:endParaRPr lang="fr-FR" sz="1800" dirty="0"/>
          </a:p>
          <a:p>
            <a:pPr>
              <a:buFont typeface="Wingdings" charset="2"/>
              <a:buChar char="Ø"/>
            </a:pPr>
            <a:r>
              <a:rPr lang="fr-FR" sz="1800" dirty="0" smtClean="0"/>
              <a:t>régime </a:t>
            </a:r>
            <a:r>
              <a:rPr lang="fr-FR" sz="1800" dirty="0"/>
              <a:t>local d’assurance </a:t>
            </a:r>
            <a:r>
              <a:rPr lang="fr-FR" sz="1800" dirty="0" smtClean="0"/>
              <a:t>maladie</a:t>
            </a:r>
          </a:p>
          <a:p>
            <a:pPr>
              <a:buFont typeface="Wingdings" charset="2"/>
              <a:buChar char="Ø"/>
            </a:pPr>
            <a:r>
              <a:rPr lang="fr-FR" sz="1800" dirty="0" smtClean="0"/>
              <a:t>hôpitaux </a:t>
            </a:r>
            <a:r>
              <a:rPr lang="fr-FR" sz="1800" dirty="0"/>
              <a:t>universitaires de </a:t>
            </a:r>
            <a:r>
              <a:rPr lang="fr-FR" sz="1800" dirty="0" smtClean="0"/>
              <a:t>Strasbourg</a:t>
            </a:r>
            <a:endParaRPr lang="fr-FR" sz="1800" dirty="0"/>
          </a:p>
          <a:p>
            <a:pPr>
              <a:buFont typeface="Wingdings" charset="2"/>
              <a:buChar char="Ø"/>
            </a:pPr>
            <a:r>
              <a:rPr lang="fr-FR" sz="1800" dirty="0" smtClean="0"/>
              <a:t>communauté </a:t>
            </a:r>
            <a:r>
              <a:rPr lang="fr-FR" sz="1800" dirty="0"/>
              <a:t>urbaine de Strasbourg (</a:t>
            </a:r>
            <a:r>
              <a:rPr lang="fr-FR" sz="1800" dirty="0" err="1"/>
              <a:t>Cus</a:t>
            </a:r>
            <a:r>
              <a:rPr lang="fr-FR" sz="1800" dirty="0" smtClean="0"/>
              <a:t>)</a:t>
            </a:r>
            <a:endParaRPr lang="fr-FR" sz="1800" dirty="0"/>
          </a:p>
          <a:p>
            <a:pPr>
              <a:buFont typeface="Wingdings" charset="2"/>
              <a:buChar char="Ø"/>
            </a:pPr>
            <a:r>
              <a:rPr lang="fr-FR" sz="1800" dirty="0" smtClean="0"/>
              <a:t>compagnie </a:t>
            </a:r>
            <a:r>
              <a:rPr lang="fr-FR" sz="1800" dirty="0"/>
              <a:t>des transports strasbourgeois.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6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7180" y="434548"/>
            <a:ext cx="8136370" cy="1165652"/>
          </a:xfrm>
        </p:spPr>
        <p:txBody>
          <a:bodyPr>
            <a:noAutofit/>
          </a:bodyPr>
          <a:lstStyle/>
          <a:p>
            <a:r>
              <a:rPr lang="fr-FR" sz="3200" dirty="0" smtClean="0">
                <a:solidFill>
                  <a:srgbClr val="C0504D"/>
                </a:solidFill>
              </a:rPr>
              <a:t>Strasbourg, ville pionnière</a:t>
            </a:r>
            <a:br>
              <a:rPr lang="fr-FR" sz="3200" dirty="0" smtClean="0">
                <a:solidFill>
                  <a:srgbClr val="C0504D"/>
                </a:solidFill>
              </a:rPr>
            </a:br>
            <a:r>
              <a:rPr lang="fr-FR" sz="900" dirty="0" smtClean="0">
                <a:solidFill>
                  <a:srgbClr val="C0504D"/>
                </a:solidFill>
              </a:rPr>
              <a:t/>
            </a:r>
            <a:br>
              <a:rPr lang="fr-FR" sz="900" dirty="0" smtClean="0">
                <a:solidFill>
                  <a:srgbClr val="C0504D"/>
                </a:solidFill>
              </a:rPr>
            </a:br>
            <a:r>
              <a:rPr lang="fr-FR" sz="3200" dirty="0">
                <a:solidFill>
                  <a:srgbClr val="C0504D"/>
                </a:solidFill>
              </a:rPr>
              <a:t>Résultats d’une enquête menée sur le dispositif</a:t>
            </a:r>
            <a:r>
              <a:rPr lang="fr-FR" sz="3200" b="1" dirty="0">
                <a:solidFill>
                  <a:srgbClr val="C0504D"/>
                </a:solidFill>
              </a:rPr>
              <a:t> </a:t>
            </a:r>
            <a:r>
              <a:rPr lang="fr-FR" sz="3200" b="1" dirty="0"/>
              <a:t/>
            </a:r>
            <a:br>
              <a:rPr lang="fr-FR" sz="3200" b="1" dirty="0"/>
            </a:br>
            <a:endParaRPr lang="fr-FR" sz="3200" dirty="0">
              <a:solidFill>
                <a:srgbClr val="C0504D"/>
              </a:solidFill>
            </a:endParaRPr>
          </a:p>
        </p:txBody>
      </p:sp>
      <p:sp>
        <p:nvSpPr>
          <p:cNvPr id="3" name="Espace réservé du contenu 2"/>
          <p:cNvSpPr>
            <a:spLocks noGrp="1"/>
          </p:cNvSpPr>
          <p:nvPr>
            <p:ph idx="1"/>
          </p:nvPr>
        </p:nvSpPr>
        <p:spPr/>
        <p:txBody>
          <a:bodyPr>
            <a:noAutofit/>
          </a:bodyPr>
          <a:lstStyle/>
          <a:p>
            <a:r>
              <a:rPr lang="fr-FR" sz="1800" dirty="0" smtClean="0"/>
              <a:t>Quelques </a:t>
            </a:r>
            <a:r>
              <a:rPr lang="fr-FR" sz="1800" dirty="0"/>
              <a:t>mois après l’entrée dans le dispositif, les enquêtés déclarent majoritairement ressentir des effets bénéfiques sur leur santé, leur corps ou leur </a:t>
            </a:r>
            <a:r>
              <a:rPr lang="fr-FR" sz="1800" dirty="0" smtClean="0"/>
              <a:t>forme : «</a:t>
            </a:r>
            <a:r>
              <a:rPr lang="fr-FR" sz="1800" b="1" dirty="0" smtClean="0">
                <a:solidFill>
                  <a:srgbClr val="C0504D"/>
                </a:solidFill>
              </a:rPr>
              <a:t> Ils se sentent mieux</a:t>
            </a:r>
            <a:r>
              <a:rPr lang="fr-FR" sz="1800" dirty="0" smtClean="0"/>
              <a:t> ».</a:t>
            </a:r>
          </a:p>
          <a:p>
            <a:r>
              <a:rPr lang="fr-FR" sz="1800" b="1" dirty="0" smtClean="0">
                <a:solidFill>
                  <a:srgbClr val="C0504D"/>
                </a:solidFill>
              </a:rPr>
              <a:t>10% </a:t>
            </a:r>
            <a:r>
              <a:rPr lang="fr-FR" sz="1800" dirty="0" smtClean="0"/>
              <a:t>affirme </a:t>
            </a:r>
            <a:r>
              <a:rPr lang="fr-FR" sz="1800" dirty="0"/>
              <a:t>avoir plus souvent recours à la marche ou au vélo lors des déplacements </a:t>
            </a:r>
            <a:r>
              <a:rPr lang="fr-FR" sz="1800" dirty="0" smtClean="0"/>
              <a:t>quotidiens.</a:t>
            </a:r>
          </a:p>
          <a:p>
            <a:r>
              <a:rPr lang="fr-FR" sz="1800" dirty="0"/>
              <a:t>Cependant</a:t>
            </a:r>
            <a:r>
              <a:rPr lang="fr-FR" sz="1800" dirty="0" smtClean="0"/>
              <a:t>, </a:t>
            </a:r>
            <a:r>
              <a:rPr lang="fr-FR" sz="1800" b="1" dirty="0" smtClean="0">
                <a:solidFill>
                  <a:srgbClr val="C0504D"/>
                </a:solidFill>
              </a:rPr>
              <a:t>la </a:t>
            </a:r>
            <a:r>
              <a:rPr lang="fr-FR" sz="1800" b="1" dirty="0">
                <a:solidFill>
                  <a:srgbClr val="C0504D"/>
                </a:solidFill>
              </a:rPr>
              <a:t>transition du dispositif passerelle à la pratique autonome reste difficile pour ces patients</a:t>
            </a:r>
            <a:r>
              <a:rPr lang="fr-FR" sz="1800" dirty="0"/>
              <a:t>. La très grande majorité déclare préférer pratiquer dans le cadre de ce dispositif plutôt que dans un </a:t>
            </a:r>
            <a:r>
              <a:rPr lang="fr-FR" sz="1800" dirty="0" smtClean="0"/>
              <a:t>club «</a:t>
            </a:r>
            <a:r>
              <a:rPr lang="fr-FR" sz="1800" dirty="0"/>
              <a:t> standard </a:t>
            </a:r>
            <a:r>
              <a:rPr lang="fr-FR" sz="1800" dirty="0" smtClean="0"/>
              <a:t>»</a:t>
            </a:r>
            <a:r>
              <a:rPr lang="fr-FR" sz="1800" dirty="0"/>
              <a:t> </a:t>
            </a:r>
            <a:r>
              <a:rPr lang="fr-FR" sz="1800" dirty="0" smtClean="0"/>
              <a:t>: </a:t>
            </a:r>
          </a:p>
          <a:p>
            <a:pPr>
              <a:buFont typeface="Wingdings" charset="2"/>
              <a:buChar char="ü"/>
            </a:pPr>
            <a:r>
              <a:rPr lang="fr-FR" sz="1800" dirty="0"/>
              <a:t>les patients se disent attachés à l’accompagnement de qualité et l’écoute des éducateurs sportifs </a:t>
            </a:r>
            <a:endParaRPr lang="fr-FR" sz="1800" dirty="0" smtClean="0"/>
          </a:p>
          <a:p>
            <a:pPr>
              <a:buFont typeface="Wingdings" charset="2"/>
              <a:buChar char="ü"/>
            </a:pPr>
            <a:r>
              <a:rPr lang="fr-FR" sz="1800" dirty="0" smtClean="0"/>
              <a:t>La pratique entre patients atteints de la même pathologie préserve de la stigmatisation, ressentie ou réelle.</a:t>
            </a:r>
            <a:endParaRPr lang="fr-FR"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189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359274"/>
            <a:ext cx="9143999" cy="900619"/>
          </a:xfrm>
        </p:spPr>
        <p:txBody>
          <a:bodyPr>
            <a:normAutofit fontScale="90000"/>
          </a:bodyPr>
          <a:lstStyle/>
          <a:p>
            <a:r>
              <a:rPr lang="fr-FR" dirty="0" smtClean="0">
                <a:solidFill>
                  <a:srgbClr val="C0504D"/>
                </a:solidFill>
              </a:rPr>
              <a:t/>
            </a:r>
            <a:br>
              <a:rPr lang="fr-FR" dirty="0" smtClean="0">
                <a:solidFill>
                  <a:srgbClr val="C0504D"/>
                </a:solidFill>
              </a:rPr>
            </a:br>
            <a:r>
              <a:rPr lang="fr-FR" dirty="0" smtClean="0">
                <a:solidFill>
                  <a:srgbClr val="C0504D"/>
                </a:solidFill>
              </a:rPr>
              <a:t>Biarritz</a:t>
            </a:r>
            <a:br>
              <a:rPr lang="fr-FR" dirty="0" smtClean="0">
                <a:solidFill>
                  <a:srgbClr val="C0504D"/>
                </a:solidFill>
              </a:rPr>
            </a:br>
            <a:endParaRPr lang="fr-FR" dirty="0">
              <a:solidFill>
                <a:srgbClr val="C0504D"/>
              </a:solidFill>
            </a:endParaRPr>
          </a:p>
        </p:txBody>
      </p:sp>
      <p:sp>
        <p:nvSpPr>
          <p:cNvPr id="3" name="Espace réservé du contenu 2"/>
          <p:cNvSpPr>
            <a:spLocks noGrp="1"/>
          </p:cNvSpPr>
          <p:nvPr>
            <p:ph idx="1"/>
          </p:nvPr>
        </p:nvSpPr>
        <p:spPr/>
        <p:txBody>
          <a:bodyPr>
            <a:normAutofit/>
          </a:bodyPr>
          <a:lstStyle/>
          <a:p>
            <a:r>
              <a:rPr lang="fr-FR" sz="2000" dirty="0" smtClean="0"/>
              <a:t>Association Biarritz Sport-santé</a:t>
            </a:r>
          </a:p>
          <a:p>
            <a:r>
              <a:rPr lang="fr-FR" sz="2000" dirty="0" smtClean="0"/>
              <a:t>Dispositif de </a:t>
            </a:r>
            <a:r>
              <a:rPr lang="fr-FR" sz="2000" b="1" dirty="0" smtClean="0">
                <a:solidFill>
                  <a:srgbClr val="C0504D"/>
                </a:solidFill>
              </a:rPr>
              <a:t>prévention primaire </a:t>
            </a:r>
            <a:r>
              <a:rPr lang="fr-FR" sz="2000" dirty="0" smtClean="0"/>
              <a:t>qui concerne les sédentaires non malades, pendant 12 semaines </a:t>
            </a:r>
          </a:p>
          <a:p>
            <a:r>
              <a:rPr lang="fr-FR" sz="2000" dirty="0"/>
              <a:t>F</a:t>
            </a:r>
            <a:r>
              <a:rPr lang="fr-FR" sz="2000" dirty="0" smtClean="0"/>
              <a:t>inancement public-privé (mairie, groupe pasteur mutualité, une startup éditrice du Chèque Santé, ARS, CPAM, INPES, les patients</a:t>
            </a:r>
            <a:r>
              <a:rPr lang="is-IS" sz="2000" dirty="0" smtClean="0"/>
              <a:t>…): </a:t>
            </a:r>
            <a:r>
              <a:rPr lang="fr-FR" sz="2000" b="1" dirty="0" smtClean="0">
                <a:solidFill>
                  <a:srgbClr val="C0504D"/>
                </a:solidFill>
              </a:rPr>
              <a:t>30 K€ </a:t>
            </a:r>
            <a:r>
              <a:rPr lang="fr-FR" sz="2000" b="1" dirty="0">
                <a:solidFill>
                  <a:srgbClr val="C0504D"/>
                </a:solidFill>
              </a:rPr>
              <a:t>pour </a:t>
            </a:r>
            <a:r>
              <a:rPr lang="fr-FR" sz="2000" b="1" dirty="0" smtClean="0">
                <a:solidFill>
                  <a:srgbClr val="C0504D"/>
                </a:solidFill>
              </a:rPr>
              <a:t>200 </a:t>
            </a:r>
            <a:r>
              <a:rPr lang="fr-FR" sz="2000" dirty="0" smtClean="0"/>
              <a:t>bénéficiaires</a:t>
            </a:r>
          </a:p>
          <a:p>
            <a:endParaRPr lang="fr-FR" dirty="0" smtClean="0"/>
          </a:p>
          <a:p>
            <a:endParaRPr lang="fr-FR" dirty="0" smtClean="0"/>
          </a:p>
          <a:p>
            <a:pPr marL="0" indent="0">
              <a:buNone/>
            </a:pP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543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64062"/>
            <a:ext cx="9143999" cy="1219677"/>
          </a:xfrm>
        </p:spPr>
        <p:txBody>
          <a:bodyPr/>
          <a:lstStyle/>
          <a:p>
            <a:r>
              <a:rPr lang="fr-FR" dirty="0" smtClean="0">
                <a:solidFill>
                  <a:schemeClr val="accent2"/>
                </a:solidFill>
                <a:latin typeface="Arial" panose="020B0604020202020204" pitchFamily="34" charset="0"/>
                <a:cs typeface="Arial" panose="020B0604020202020204" pitchFamily="34" charset="0"/>
              </a:rPr>
              <a:t>MAIF</a:t>
            </a:r>
            <a:endParaRPr lang="fr-FR" dirty="0">
              <a:solidFill>
                <a:schemeClr val="accent2"/>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559645" y="1700375"/>
            <a:ext cx="8061033" cy="3669797"/>
          </a:xfrm>
        </p:spPr>
        <p:txBody>
          <a:bodyPr>
            <a:noAutofit/>
          </a:bodyPr>
          <a:lstStyle/>
          <a:p>
            <a:pPr algn="just"/>
            <a:r>
              <a:rPr lang="fr-FR" sz="2000" dirty="0">
                <a:solidFill>
                  <a:schemeClr val="tx1"/>
                </a:solidFill>
              </a:rPr>
              <a:t>Pour accompagner ses sociétaires accidentés ou malades, la MAIF a conclu un partenariat avec la </a:t>
            </a:r>
            <a:r>
              <a:rPr lang="fr-FR" sz="2000" dirty="0" smtClean="0">
                <a:solidFill>
                  <a:schemeClr val="tx1"/>
                </a:solidFill>
              </a:rPr>
              <a:t>Mutuelle des sportifs, </a:t>
            </a:r>
            <a:r>
              <a:rPr lang="fr-FR" sz="2000" b="1" dirty="0">
                <a:solidFill>
                  <a:srgbClr val="C0504D"/>
                </a:solidFill>
              </a:rPr>
              <a:t>Sport sur </a:t>
            </a:r>
            <a:r>
              <a:rPr lang="fr-FR" sz="2000" b="1" dirty="0" smtClean="0">
                <a:solidFill>
                  <a:srgbClr val="C0504D"/>
                </a:solidFill>
              </a:rPr>
              <a:t>ordonnance</a:t>
            </a:r>
            <a:r>
              <a:rPr lang="fr-FR" sz="2000" b="1" dirty="0" smtClean="0">
                <a:solidFill>
                  <a:schemeClr val="tx1"/>
                </a:solidFill>
              </a:rPr>
              <a:t>.</a:t>
            </a:r>
            <a:endParaRPr lang="fr-FR" sz="2000" b="1" dirty="0">
              <a:solidFill>
                <a:schemeClr val="tx1"/>
              </a:solidFill>
            </a:endParaRPr>
          </a:p>
          <a:p>
            <a:pPr algn="just"/>
            <a:r>
              <a:rPr lang="fr-FR" sz="2000" dirty="0" smtClean="0">
                <a:solidFill>
                  <a:schemeClr val="tx1"/>
                </a:solidFill>
              </a:rPr>
              <a:t>Cette </a:t>
            </a:r>
            <a:r>
              <a:rPr lang="fr-FR" sz="2000" dirty="0">
                <a:solidFill>
                  <a:schemeClr val="tx1"/>
                </a:solidFill>
              </a:rPr>
              <a:t>garantie prend en charge la </a:t>
            </a:r>
            <a:r>
              <a:rPr lang="fr-FR" sz="2000" b="1" dirty="0">
                <a:solidFill>
                  <a:srgbClr val="C0504D"/>
                </a:solidFill>
              </a:rPr>
              <a:t>consultation</a:t>
            </a:r>
            <a:r>
              <a:rPr lang="fr-FR" sz="2000" dirty="0">
                <a:solidFill>
                  <a:schemeClr val="tx1"/>
                </a:solidFill>
              </a:rPr>
              <a:t> chez un médecin du sport et les </a:t>
            </a:r>
            <a:r>
              <a:rPr lang="fr-FR" sz="2000" b="1" dirty="0">
                <a:solidFill>
                  <a:srgbClr val="C0504D"/>
                </a:solidFill>
              </a:rPr>
              <a:t>frais d’inscription </a:t>
            </a:r>
            <a:r>
              <a:rPr lang="fr-FR" sz="2000" dirty="0">
                <a:solidFill>
                  <a:schemeClr val="tx1"/>
                </a:solidFill>
              </a:rPr>
              <a:t>à une activité physique prescrite médicalement en vue :</a:t>
            </a:r>
          </a:p>
          <a:p>
            <a:pPr marL="342900" indent="-342900" algn="just">
              <a:buFont typeface="Arial"/>
              <a:buChar char="•"/>
            </a:pPr>
            <a:r>
              <a:rPr lang="fr-FR" sz="2000" dirty="0" smtClean="0">
                <a:solidFill>
                  <a:schemeClr val="tx1"/>
                </a:solidFill>
              </a:rPr>
              <a:t>d’aider </a:t>
            </a:r>
            <a:r>
              <a:rPr lang="fr-FR" sz="2000" dirty="0">
                <a:solidFill>
                  <a:schemeClr val="tx1"/>
                </a:solidFill>
              </a:rPr>
              <a:t>à la réadaptation de la victime en cas d’accident avec des séquelles </a:t>
            </a:r>
            <a:r>
              <a:rPr lang="fr-FR" sz="2000" dirty="0" smtClean="0">
                <a:solidFill>
                  <a:schemeClr val="tx1"/>
                </a:solidFill>
              </a:rPr>
              <a:t>graves ;</a:t>
            </a:r>
            <a:endParaRPr lang="fr-FR" sz="2000" dirty="0">
              <a:solidFill>
                <a:schemeClr val="tx1"/>
              </a:solidFill>
            </a:endParaRPr>
          </a:p>
          <a:p>
            <a:pPr marL="342900" indent="-342900" algn="just">
              <a:buFont typeface="Arial"/>
              <a:buChar char="•"/>
            </a:pPr>
            <a:r>
              <a:rPr lang="fr-FR" sz="2000" dirty="0" smtClean="0">
                <a:solidFill>
                  <a:schemeClr val="tx1"/>
                </a:solidFill>
              </a:rPr>
              <a:t>de </a:t>
            </a:r>
            <a:r>
              <a:rPr lang="fr-FR" sz="2000" dirty="0">
                <a:solidFill>
                  <a:schemeClr val="tx1"/>
                </a:solidFill>
              </a:rPr>
              <a:t>favoriser une meilleure récupération de l’état de santé en cas de maladie figurant sur une liste limitative.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5898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63296" y="1171685"/>
            <a:ext cx="7601712" cy="4450080"/>
          </a:xfrm>
        </p:spPr>
        <p:txBody>
          <a:bodyPr>
            <a:normAutofit/>
          </a:bodyPr>
          <a:lstStyle/>
          <a:p>
            <a:endParaRPr lang="fr-FR" altLang="fr-FR" sz="2800" u="sng" dirty="0" smtClean="0">
              <a:solidFill>
                <a:schemeClr val="tx1"/>
              </a:solidFill>
            </a:endParaRPr>
          </a:p>
          <a:p>
            <a:endParaRPr lang="fr-FR" altLang="fr-FR" sz="2800" u="sng" dirty="0">
              <a:solidFill>
                <a:schemeClr val="tx1"/>
              </a:solidFill>
            </a:endParaRPr>
          </a:p>
          <a:p>
            <a:r>
              <a:rPr lang="fr-FR" altLang="fr-FR" sz="2400" b="1" dirty="0">
                <a:solidFill>
                  <a:schemeClr val="tx2"/>
                </a:solidFill>
              </a:rPr>
              <a:t>Projet de la commission médicale du CNOSF</a:t>
            </a:r>
          </a:p>
          <a:p>
            <a:endParaRPr lang="fr-FR" altLang="fr-FR" sz="2400" b="1" dirty="0">
              <a:solidFill>
                <a:schemeClr val="tx2"/>
              </a:solidFill>
            </a:endParaRPr>
          </a:p>
          <a:p>
            <a:r>
              <a:rPr lang="fr-FR" altLang="fr-FR" sz="3600" b="1" dirty="0">
                <a:solidFill>
                  <a:schemeClr val="tx2"/>
                </a:solidFill>
              </a:rPr>
              <a:t>Patrick MAGALOFF</a:t>
            </a:r>
          </a:p>
          <a:p>
            <a:r>
              <a:rPr lang="fr-FR" altLang="fr-FR" sz="2400" b="1" dirty="0">
                <a:solidFill>
                  <a:schemeClr val="tx2"/>
                </a:solidFill>
              </a:rPr>
              <a:t>Directeur sport santé de la commission médicale du CNOSF</a:t>
            </a:r>
          </a:p>
          <a:p>
            <a:endParaRPr lang="fr-FR" altLang="fr-FR" sz="2400" dirty="0">
              <a:solidFill>
                <a:schemeClr val="tx2"/>
              </a:solidFill>
            </a:endParaRPr>
          </a:p>
          <a:p>
            <a:pPr algn="l"/>
            <a:endParaRPr lang="fr-FR" sz="2800" dirty="0">
              <a:solidFill>
                <a:schemeClr val="tx2"/>
              </a:solidFill>
            </a:endParaRPr>
          </a:p>
        </p:txBody>
      </p:sp>
      <p:sp>
        <p:nvSpPr>
          <p:cNvPr id="4" name="Titre 1"/>
          <p:cNvSpPr txBox="1">
            <a:spLocks/>
          </p:cNvSpPr>
          <p:nvPr/>
        </p:nvSpPr>
        <p:spPr>
          <a:xfrm>
            <a:off x="2433281" y="230037"/>
            <a:ext cx="5706908" cy="121967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smtClean="0">
                <a:solidFill>
                  <a:srgbClr val="C00000"/>
                </a:solidFill>
                <a:latin typeface="Arial" panose="020B0604020202020204" pitchFamily="34" charset="0"/>
                <a:cs typeface="Arial" panose="020B0604020202020204" pitchFamily="34" charset="0"/>
              </a:rPr>
              <a:t>La pleine utilisation des équipements sportifs</a:t>
            </a:r>
            <a:r>
              <a:rPr lang="fr-FR" dirty="0" smtClean="0"/>
              <a:t/>
            </a:r>
            <a:br>
              <a:rPr lang="fr-FR" dirty="0" smtClean="0"/>
            </a:br>
            <a:endParaRPr lang="fr-FR" dirty="0">
              <a:solidFill>
                <a:srgbClr val="C00000"/>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3354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6384" y="1419520"/>
            <a:ext cx="7601712" cy="4450080"/>
          </a:xfrm>
        </p:spPr>
        <p:txBody>
          <a:bodyPr>
            <a:normAutofit fontScale="92500" lnSpcReduction="10000"/>
          </a:bodyPr>
          <a:lstStyle/>
          <a:p>
            <a:pPr algn="l"/>
            <a:r>
              <a:rPr lang="fr-FR" altLang="fr-FR" sz="2400" b="1" u="sng" dirty="0">
                <a:solidFill>
                  <a:schemeClr val="tx2"/>
                </a:solidFill>
              </a:rPr>
              <a:t>Le Comité National Olympique et Sportif Français (CNOSF)</a:t>
            </a:r>
          </a:p>
          <a:p>
            <a:pPr lvl="1" algn="l"/>
            <a:endParaRPr lang="fr-FR" altLang="fr-FR" sz="2400" dirty="0">
              <a:solidFill>
                <a:schemeClr val="tx2"/>
              </a:solidFill>
            </a:endParaRPr>
          </a:p>
          <a:p>
            <a:pPr lvl="1" algn="just"/>
            <a:r>
              <a:rPr lang="fr-FR" altLang="fr-FR" sz="2400" b="1" dirty="0">
                <a:solidFill>
                  <a:schemeClr val="tx2"/>
                </a:solidFill>
              </a:rPr>
              <a:t>Il représente les 96 fédérations affiliées</a:t>
            </a:r>
            <a:r>
              <a:rPr lang="fr-FR" altLang="fr-FR" sz="2400" dirty="0">
                <a:solidFill>
                  <a:schemeClr val="tx2"/>
                </a:solidFill>
              </a:rPr>
              <a:t>, regroupées en </a:t>
            </a:r>
            <a:r>
              <a:rPr lang="fr-FR" altLang="fr-FR" sz="2400" dirty="0" smtClean="0">
                <a:solidFill>
                  <a:schemeClr val="tx2"/>
                </a:solidFill>
              </a:rPr>
              <a:t/>
            </a:r>
            <a:br>
              <a:rPr lang="fr-FR" altLang="fr-FR" sz="2400" dirty="0" smtClean="0">
                <a:solidFill>
                  <a:schemeClr val="tx2"/>
                </a:solidFill>
              </a:rPr>
            </a:br>
            <a:r>
              <a:rPr lang="fr-FR" altLang="fr-FR" sz="2400" b="1" dirty="0" smtClean="0">
                <a:solidFill>
                  <a:schemeClr val="tx2"/>
                </a:solidFill>
              </a:rPr>
              <a:t>4 </a:t>
            </a:r>
            <a:r>
              <a:rPr lang="fr-FR" altLang="fr-FR" sz="2400" b="1" dirty="0">
                <a:solidFill>
                  <a:schemeClr val="tx2"/>
                </a:solidFill>
              </a:rPr>
              <a:t>collèges</a:t>
            </a:r>
            <a:r>
              <a:rPr lang="fr-FR" altLang="fr-FR" sz="2400" dirty="0">
                <a:solidFill>
                  <a:schemeClr val="tx2"/>
                </a:solidFill>
              </a:rPr>
              <a:t> (fédérations olympiques, nationales sportives, affinitaires ou multisports, scolaires ou universitaires</a:t>
            </a:r>
            <a:r>
              <a:rPr lang="fr-FR" altLang="fr-FR" sz="2400" dirty="0" smtClean="0">
                <a:solidFill>
                  <a:schemeClr val="tx2"/>
                </a:solidFill>
              </a:rPr>
              <a:t>).</a:t>
            </a:r>
            <a:endParaRPr lang="fr-FR" altLang="fr-FR" sz="2400" dirty="0">
              <a:solidFill>
                <a:schemeClr val="tx2"/>
              </a:solidFill>
            </a:endParaRPr>
          </a:p>
          <a:p>
            <a:pPr lvl="1" algn="l"/>
            <a:endParaRPr lang="fr-FR" altLang="fr-FR" sz="2400" dirty="0" smtClean="0">
              <a:solidFill>
                <a:schemeClr val="tx2"/>
              </a:solidFill>
            </a:endParaRPr>
          </a:p>
          <a:p>
            <a:pPr lvl="1" algn="l"/>
            <a:r>
              <a:rPr lang="fr-FR" altLang="fr-FR" sz="2400" u="sng" dirty="0" smtClean="0">
                <a:solidFill>
                  <a:schemeClr val="tx2"/>
                </a:solidFill>
              </a:rPr>
              <a:t>Quelques </a:t>
            </a:r>
            <a:r>
              <a:rPr lang="fr-FR" altLang="fr-FR" sz="2400" u="sng" dirty="0">
                <a:solidFill>
                  <a:schemeClr val="tx2"/>
                </a:solidFill>
              </a:rPr>
              <a:t>chiffres:</a:t>
            </a:r>
          </a:p>
          <a:p>
            <a:pPr lvl="1" algn="l"/>
            <a:r>
              <a:rPr lang="fr-FR" altLang="fr-FR" sz="2400" dirty="0" smtClean="0">
                <a:solidFill>
                  <a:schemeClr val="tx2"/>
                </a:solidFill>
              </a:rPr>
              <a:t>64 </a:t>
            </a:r>
            <a:r>
              <a:rPr lang="fr-FR" altLang="fr-FR" sz="2400" dirty="0">
                <a:solidFill>
                  <a:schemeClr val="tx2"/>
                </a:solidFill>
              </a:rPr>
              <a:t>millions de français</a:t>
            </a:r>
          </a:p>
          <a:p>
            <a:pPr lvl="1" algn="l">
              <a:buFontTx/>
              <a:buChar char="-"/>
            </a:pPr>
            <a:r>
              <a:rPr lang="fr-FR" altLang="fr-FR" sz="2400" dirty="0">
                <a:solidFill>
                  <a:schemeClr val="tx2"/>
                </a:solidFill>
              </a:rPr>
              <a:t>16 millions de licenciés dans les clubs représentés par le CNOSF</a:t>
            </a:r>
          </a:p>
          <a:p>
            <a:pPr lvl="1" algn="l">
              <a:buFontTx/>
              <a:buChar char="-"/>
            </a:pPr>
            <a:r>
              <a:rPr lang="fr-FR" altLang="fr-FR" sz="2400" dirty="0">
                <a:solidFill>
                  <a:schemeClr val="tx2"/>
                </a:solidFill>
              </a:rPr>
              <a:t>16 millions de pratiquants non licenciés</a:t>
            </a:r>
          </a:p>
          <a:p>
            <a:pPr lvl="1" algn="l">
              <a:buFontTx/>
              <a:buChar char="-"/>
            </a:pPr>
            <a:r>
              <a:rPr lang="fr-FR" altLang="fr-FR" sz="2400" dirty="0">
                <a:solidFill>
                  <a:schemeClr val="tx2"/>
                </a:solidFill>
              </a:rPr>
              <a:t>32 millions de non-pratiquants</a:t>
            </a:r>
          </a:p>
          <a:p>
            <a:pPr algn="l"/>
            <a:endParaRPr lang="fr-FR" sz="2800" dirty="0">
              <a:solidFill>
                <a:schemeClr val="tx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2433281" y="230037"/>
            <a:ext cx="5706908" cy="121967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smtClean="0">
                <a:solidFill>
                  <a:srgbClr val="C00000"/>
                </a:solidFill>
                <a:latin typeface="Arial" panose="020B0604020202020204" pitchFamily="34" charset="0"/>
                <a:cs typeface="Arial" panose="020B0604020202020204" pitchFamily="34" charset="0"/>
              </a:rPr>
              <a:t>La pleine utilisation des équipements sportifs</a:t>
            </a:r>
            <a:r>
              <a:rPr lang="fr-FR" dirty="0" smtClean="0"/>
              <a:t/>
            </a:r>
            <a:br>
              <a:rPr lang="fr-FR" dirty="0" smtClean="0"/>
            </a:br>
            <a:endParaRPr lang="fr-FR"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561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24023"/>
            <a:ext cx="8229600" cy="3702140"/>
          </a:xfrm>
        </p:spPr>
        <p:txBody>
          <a:bodyPr/>
          <a:lstStyle/>
          <a:p>
            <a:pPr lvl="1" algn="ctr" defTabSz="914400" fontAlgn="base">
              <a:spcAft>
                <a:spcPct val="0"/>
              </a:spcAft>
              <a:buFontTx/>
              <a:buChar char="–"/>
            </a:pPr>
            <a:r>
              <a:rPr lang="fr-FR" altLang="fr-FR" sz="2200" dirty="0">
                <a:solidFill>
                  <a:schemeClr val="tx2"/>
                </a:solidFill>
              </a:rPr>
              <a:t>Parmi ses nombreuses attributions et responsabilités, il veille à la bonne santé du sport et de ses pratiquants, quels que soient leur niveau de pratique, leur discipline et leur cadre d’activité</a:t>
            </a:r>
          </a:p>
          <a:p>
            <a:pPr lvl="1" algn="ctr" defTabSz="914400" fontAlgn="base">
              <a:spcAft>
                <a:spcPct val="0"/>
              </a:spcAft>
              <a:buFontTx/>
              <a:buChar char="–"/>
            </a:pPr>
            <a:endParaRPr lang="fr-FR" altLang="fr-FR" sz="2200" dirty="0">
              <a:solidFill>
                <a:schemeClr val="tx2"/>
              </a:solidFill>
            </a:endParaRPr>
          </a:p>
          <a:p>
            <a:pPr lvl="1" algn="ctr" defTabSz="914400" fontAlgn="base">
              <a:spcAft>
                <a:spcPct val="0"/>
              </a:spcAft>
              <a:buFontTx/>
              <a:buChar char="–"/>
            </a:pPr>
            <a:r>
              <a:rPr lang="fr-FR" altLang="fr-FR" sz="2200" dirty="0">
                <a:solidFill>
                  <a:schemeClr val="tx2"/>
                </a:solidFill>
              </a:rPr>
              <a:t>Il a mis en place une Commission médicale qui regroupe deux composantes:</a:t>
            </a:r>
          </a:p>
          <a:p>
            <a:pPr lvl="2" algn="ctr" defTabSz="914400" fontAlgn="base">
              <a:spcAft>
                <a:spcPct val="0"/>
              </a:spcAft>
              <a:buFontTx/>
              <a:buChar char="•"/>
            </a:pPr>
            <a:r>
              <a:rPr lang="fr-FR" altLang="fr-FR" sz="2200" dirty="0">
                <a:solidFill>
                  <a:schemeClr val="tx2"/>
                </a:solidFill>
              </a:rPr>
              <a:t>Composante haut niveau.</a:t>
            </a:r>
          </a:p>
          <a:p>
            <a:pPr lvl="2" algn="ctr" defTabSz="914400" fontAlgn="base">
              <a:spcAft>
                <a:spcPct val="0"/>
              </a:spcAft>
              <a:buFontTx/>
              <a:buChar char="•"/>
            </a:pPr>
            <a:r>
              <a:rPr lang="fr-FR" altLang="fr-FR" sz="2200" dirty="0">
                <a:solidFill>
                  <a:schemeClr val="tx2"/>
                </a:solidFill>
              </a:rPr>
              <a:t>Composante Sport santé.</a:t>
            </a:r>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2433281" y="230037"/>
            <a:ext cx="5706908" cy="121967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smtClean="0">
                <a:solidFill>
                  <a:srgbClr val="C00000"/>
                </a:solidFill>
                <a:latin typeface="Arial" panose="020B0604020202020204" pitchFamily="34" charset="0"/>
                <a:cs typeface="Arial" panose="020B0604020202020204" pitchFamily="34" charset="0"/>
              </a:rPr>
              <a:t>La pleine utilisation des équipements sportifs</a:t>
            </a:r>
            <a:r>
              <a:rPr lang="fr-FR" dirty="0" smtClean="0"/>
              <a:t/>
            </a:r>
            <a:br>
              <a:rPr lang="fr-FR" dirty="0" smtClean="0"/>
            </a:br>
            <a:endParaRPr lang="fr-FR"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0287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300" dirty="0">
                <a:solidFill>
                  <a:srgbClr val="C00000"/>
                </a:solidFill>
                <a:latin typeface="Arial" panose="020B0604020202020204" pitchFamily="34" charset="0"/>
                <a:cs typeface="Arial" panose="020B0604020202020204" pitchFamily="34" charset="0"/>
              </a:rPr>
              <a:t>Contexte sport santé</a:t>
            </a:r>
          </a:p>
        </p:txBody>
      </p:sp>
      <p:sp>
        <p:nvSpPr>
          <p:cNvPr id="3" name="Espace réservé du contenu 2"/>
          <p:cNvSpPr>
            <a:spLocks noGrp="1"/>
          </p:cNvSpPr>
          <p:nvPr>
            <p:ph idx="1"/>
          </p:nvPr>
        </p:nvSpPr>
        <p:spPr/>
        <p:txBody>
          <a:bodyPr>
            <a:normAutofit/>
          </a:bodyPr>
          <a:lstStyle/>
          <a:p>
            <a:pPr algn="just" defTabSz="914400" fontAlgn="base">
              <a:spcAft>
                <a:spcPct val="0"/>
              </a:spcAft>
              <a:buFontTx/>
            </a:pPr>
            <a:r>
              <a:rPr lang="fr-FR" sz="2000" dirty="0">
                <a:solidFill>
                  <a:schemeClr val="tx2"/>
                </a:solidFill>
              </a:rPr>
              <a:t>Loi de modernisation de notre système de santé: le texte définitif adopté le 28 décembre 2015 entérine l’activité physique et sportive (APS)comme thérapeutique non médicamenteuse. </a:t>
            </a:r>
          </a:p>
          <a:p>
            <a:pPr algn="just" defTabSz="914400" fontAlgn="base">
              <a:spcAft>
                <a:spcPct val="0"/>
              </a:spcAft>
              <a:buFontTx/>
            </a:pPr>
            <a:r>
              <a:rPr lang="fr-FR" sz="2000" dirty="0">
                <a:solidFill>
                  <a:schemeClr val="tx2"/>
                </a:solidFill>
              </a:rPr>
              <a:t>La Haute Autorité de Santé a reconnu l’APS , quant à elle , en décembre 2011.</a:t>
            </a:r>
          </a:p>
          <a:p>
            <a:pPr algn="just" defTabSz="914400" fontAlgn="base">
              <a:spcAft>
                <a:spcPct val="0"/>
              </a:spcAft>
              <a:buFontTx/>
            </a:pPr>
            <a:r>
              <a:rPr lang="fr-FR" sz="2000" dirty="0">
                <a:solidFill>
                  <a:schemeClr val="tx2"/>
                </a:solidFill>
              </a:rPr>
              <a:t>Lors du CA du CNOSF, le 28 avril 2011, sur proposition du docteur Alain CALMAT, président de la Commission médicale du CNOSF, le président Denis MASSEGLIA demande aux fédérations volontaires la création d’un Comité sport santé en leur sein.</a:t>
            </a:r>
          </a:p>
          <a:p>
            <a:pPr algn="just" defTabSz="914400" fontAlgn="base">
              <a:spcAft>
                <a:spcPct val="0"/>
              </a:spcAft>
              <a:buFontTx/>
            </a:pPr>
            <a:r>
              <a:rPr lang="fr-FR" sz="2000" dirty="0">
                <a:solidFill>
                  <a:schemeClr val="tx2"/>
                </a:solidFill>
              </a:rPr>
              <a:t>Dès 2009, la commission médicale définit le concept sport santé: « Conditions de pratique d’une discipline sportive aptes à maintenir ou améliorer la santé dans le cadre de prévention primaire, secondaire ou tertiaire. »</a:t>
            </a:r>
          </a:p>
          <a:p>
            <a:pPr algn="just"/>
            <a:endParaRPr lang="fr-FR" sz="2000" dirty="0" smtClean="0"/>
          </a:p>
          <a:p>
            <a:pPr marL="0" indent="0" algn="just">
              <a:buNone/>
            </a:pPr>
            <a:endParaRPr lang="fr-FR"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4785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ous-titre 2"/>
          <p:cNvSpPr txBox="1">
            <a:spLocks/>
          </p:cNvSpPr>
          <p:nvPr/>
        </p:nvSpPr>
        <p:spPr>
          <a:xfrm>
            <a:off x="995319" y="2353400"/>
            <a:ext cx="7011749" cy="299076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b="1" dirty="0" smtClean="0">
                <a:solidFill>
                  <a:schemeClr val="accent1">
                    <a:lumMod val="75000"/>
                  </a:schemeClr>
                </a:solidFill>
              </a:rPr>
              <a:t>Philippe </a:t>
            </a:r>
            <a:r>
              <a:rPr lang="fr-FR" sz="2000" b="1" dirty="0">
                <a:solidFill>
                  <a:schemeClr val="accent1">
                    <a:lumMod val="75000"/>
                  </a:schemeClr>
                </a:solidFill>
              </a:rPr>
              <a:t>HERISSON</a:t>
            </a:r>
            <a:r>
              <a:rPr lang="fr-FR" sz="2000" dirty="0">
                <a:solidFill>
                  <a:schemeClr val="accent1">
                    <a:lumMod val="75000"/>
                  </a:schemeClr>
                </a:solidFill>
              </a:rPr>
              <a:t>, </a:t>
            </a:r>
            <a:r>
              <a:rPr lang="fr-FR" sz="2000" dirty="0" smtClean="0">
                <a:solidFill>
                  <a:schemeClr val="accent1">
                    <a:lumMod val="75000"/>
                  </a:schemeClr>
                </a:solidFill>
              </a:rPr>
              <a:t>Kinésithérapeute, </a:t>
            </a:r>
            <a:r>
              <a:rPr lang="fr-FR" sz="2000" dirty="0">
                <a:solidFill>
                  <a:schemeClr val="accent1">
                    <a:lumMod val="75000"/>
                  </a:schemeClr>
                </a:solidFill>
              </a:rPr>
              <a:t>Fondateur de XRUN</a:t>
            </a:r>
          </a:p>
          <a:p>
            <a:pPr algn="l"/>
            <a:r>
              <a:rPr lang="fr-FR" sz="2000" dirty="0">
                <a:solidFill>
                  <a:schemeClr val="accent1">
                    <a:lumMod val="75000"/>
                  </a:schemeClr>
                </a:solidFill>
              </a:rPr>
              <a:t>Intervention vidéo de </a:t>
            </a:r>
            <a:r>
              <a:rPr lang="fr-FR" sz="2000" b="1" dirty="0">
                <a:solidFill>
                  <a:schemeClr val="accent1">
                    <a:lumMod val="75000"/>
                  </a:schemeClr>
                </a:solidFill>
              </a:rPr>
              <a:t>Roland KRZENTOWSKI</a:t>
            </a:r>
            <a:r>
              <a:rPr lang="fr-FR" sz="2000" dirty="0">
                <a:solidFill>
                  <a:schemeClr val="accent1">
                    <a:lumMod val="75000"/>
                  </a:schemeClr>
                </a:solidFill>
              </a:rPr>
              <a:t>, Président et fondateur de </a:t>
            </a:r>
            <a:r>
              <a:rPr lang="fr-FR" sz="2000" dirty="0" err="1">
                <a:solidFill>
                  <a:schemeClr val="accent1">
                    <a:lumMod val="75000"/>
                  </a:schemeClr>
                </a:solidFill>
              </a:rPr>
              <a:t>Monstade</a:t>
            </a:r>
            <a:endParaRPr lang="fr-FR" sz="2000" b="1" u="sng" dirty="0">
              <a:solidFill>
                <a:schemeClr val="accent1">
                  <a:lumMod val="75000"/>
                </a:schemeClr>
              </a:solidFill>
            </a:endParaRPr>
          </a:p>
          <a:p>
            <a:pPr algn="l"/>
            <a:r>
              <a:rPr lang="fr-FR" sz="2000" b="1" dirty="0">
                <a:solidFill>
                  <a:schemeClr val="accent1">
                    <a:lumMod val="75000"/>
                  </a:schemeClr>
                </a:solidFill>
              </a:rPr>
              <a:t>Thomas REMOLEUR</a:t>
            </a:r>
            <a:r>
              <a:rPr lang="fr-FR" sz="2000" dirty="0">
                <a:solidFill>
                  <a:schemeClr val="accent1">
                    <a:lumMod val="75000"/>
                  </a:schemeClr>
                </a:solidFill>
              </a:rPr>
              <a:t>, Dirigeant fondateur d’OLBIA CONSEIL, ancien conseiller sport santé de Roselyne BACHELOT</a:t>
            </a:r>
          </a:p>
          <a:p>
            <a:pPr algn="l"/>
            <a:r>
              <a:rPr lang="fr-FR" sz="2000" b="1" dirty="0">
                <a:solidFill>
                  <a:schemeClr val="accent1">
                    <a:lumMod val="75000"/>
                  </a:schemeClr>
                </a:solidFill>
              </a:rPr>
              <a:t>Patrick MAGALOF</a:t>
            </a:r>
            <a:r>
              <a:rPr lang="fr-FR" sz="2000" dirty="0">
                <a:solidFill>
                  <a:schemeClr val="accent1">
                    <a:lumMod val="75000"/>
                  </a:schemeClr>
                </a:solidFill>
              </a:rPr>
              <a:t>, directeur Sport-Santé du </a:t>
            </a:r>
            <a:r>
              <a:rPr lang="fr-FR" sz="2000" dirty="0" smtClean="0">
                <a:solidFill>
                  <a:schemeClr val="accent1">
                    <a:lumMod val="75000"/>
                  </a:schemeClr>
                </a:solidFill>
              </a:rPr>
              <a:t>CNOSF</a:t>
            </a:r>
            <a:endParaRPr lang="fr-FR" sz="800" dirty="0">
              <a:solidFill>
                <a:schemeClr val="accent1">
                  <a:lumMod val="75000"/>
                </a:schemeClr>
              </a:solidFill>
            </a:endParaRPr>
          </a:p>
          <a:p>
            <a:pPr algn="l"/>
            <a:r>
              <a:rPr lang="fr-FR" sz="2000" b="1" dirty="0">
                <a:solidFill>
                  <a:schemeClr val="accent1">
                    <a:lumMod val="75000"/>
                  </a:schemeClr>
                </a:solidFill>
              </a:rPr>
              <a:t>Bernard DE CARRERE</a:t>
            </a:r>
            <a:r>
              <a:rPr lang="fr-FR" sz="2000" dirty="0">
                <a:solidFill>
                  <a:schemeClr val="accent1">
                    <a:lumMod val="75000"/>
                  </a:schemeClr>
                </a:solidFill>
              </a:rPr>
              <a:t>,</a:t>
            </a:r>
            <a:r>
              <a:rPr lang="fr-FR" sz="2000" b="1" dirty="0">
                <a:solidFill>
                  <a:schemeClr val="accent1">
                    <a:lumMod val="75000"/>
                  </a:schemeClr>
                </a:solidFill>
              </a:rPr>
              <a:t> </a:t>
            </a:r>
            <a:r>
              <a:rPr lang="fr-FR" sz="2000" dirty="0">
                <a:solidFill>
                  <a:schemeClr val="accent1">
                    <a:lumMod val="75000"/>
                  </a:schemeClr>
                </a:solidFill>
              </a:rPr>
              <a:t>Maire-Adjoint Sports et éducation, ville d’Issy les Moulineaux</a:t>
            </a:r>
            <a:endParaRPr lang="fr-FR" sz="2000" dirty="0">
              <a:solidFill>
                <a:schemeClr val="tx2"/>
              </a:solidFill>
            </a:endParaRPr>
          </a:p>
          <a:p>
            <a:pPr algn="l"/>
            <a:endParaRPr lang="fr-FR" sz="2000" dirty="0">
              <a:solidFill>
                <a:schemeClr val="accent1">
                  <a:lumMod val="75000"/>
                </a:schemeClr>
              </a:solidFill>
            </a:endParaRPr>
          </a:p>
          <a:p>
            <a:pPr lvl="0"/>
            <a:endParaRPr lang="fr-FR" sz="2000" dirty="0">
              <a:solidFill>
                <a:schemeClr val="tx2"/>
              </a:solidFill>
            </a:endParaRPr>
          </a:p>
        </p:txBody>
      </p:sp>
      <p:sp>
        <p:nvSpPr>
          <p:cNvPr id="6" name="Titre 1"/>
          <p:cNvSpPr txBox="1">
            <a:spLocks/>
          </p:cNvSpPr>
          <p:nvPr/>
        </p:nvSpPr>
        <p:spPr>
          <a:xfrm>
            <a:off x="1927655" y="227449"/>
            <a:ext cx="5706908" cy="12196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dirty="0" smtClean="0">
                <a:solidFill>
                  <a:srgbClr val="C00000"/>
                </a:solidFill>
                <a:latin typeface="Arial" panose="020B0604020202020204" pitchFamily="34" charset="0"/>
                <a:cs typeface="Arial" panose="020B0604020202020204" pitchFamily="34" charset="0"/>
              </a:rPr>
              <a:t/>
            </a:r>
            <a:br>
              <a:rPr lang="fr-FR" sz="2000" dirty="0" smtClean="0">
                <a:solidFill>
                  <a:srgbClr val="C00000"/>
                </a:solidFill>
                <a:latin typeface="Arial" panose="020B0604020202020204" pitchFamily="34" charset="0"/>
                <a:cs typeface="Arial" panose="020B0604020202020204" pitchFamily="34" charset="0"/>
              </a:rPr>
            </a:br>
            <a:r>
              <a:rPr lang="fr-FR" sz="2000" dirty="0" smtClean="0">
                <a:solidFill>
                  <a:srgbClr val="C00000"/>
                </a:solidFill>
                <a:latin typeface="Arial" panose="020B0604020202020204" pitchFamily="34" charset="0"/>
                <a:cs typeface="Arial" panose="020B0604020202020204" pitchFamily="34" charset="0"/>
              </a:rPr>
              <a:t>Table ronde 1</a:t>
            </a:r>
          </a:p>
          <a:p>
            <a:endParaRPr lang="fr-FR" sz="900" dirty="0" smtClean="0">
              <a:solidFill>
                <a:srgbClr val="C00000"/>
              </a:solidFill>
              <a:latin typeface="Arial" panose="020B0604020202020204" pitchFamily="34" charset="0"/>
              <a:cs typeface="Arial" panose="020B0604020202020204" pitchFamily="34" charset="0"/>
            </a:endParaRPr>
          </a:p>
          <a:p>
            <a:r>
              <a:rPr lang="fr-FR" sz="2000" i="1" dirty="0" smtClean="0">
                <a:solidFill>
                  <a:srgbClr val="C00000"/>
                </a:solidFill>
                <a:latin typeface="Arial" panose="020B0604020202020204" pitchFamily="34" charset="0"/>
                <a:cs typeface="Arial" panose="020B0604020202020204" pitchFamily="34" charset="0"/>
              </a:rPr>
              <a:t>Sport </a:t>
            </a:r>
            <a:r>
              <a:rPr lang="fr-FR" sz="2000" i="1" dirty="0">
                <a:solidFill>
                  <a:srgbClr val="C00000"/>
                </a:solidFill>
                <a:latin typeface="Arial" panose="020B0604020202020204" pitchFamily="34" charset="0"/>
                <a:cs typeface="Arial" panose="020B0604020202020204" pitchFamily="34" charset="0"/>
              </a:rPr>
              <a:t>thérapeutique et de haut niveau : bien plus qu’un partage d’équipements</a:t>
            </a:r>
            <a:br>
              <a:rPr lang="fr-FR" sz="2000" i="1" dirty="0">
                <a:solidFill>
                  <a:srgbClr val="C00000"/>
                </a:solidFill>
                <a:latin typeface="Arial" panose="020B0604020202020204" pitchFamily="34" charset="0"/>
                <a:cs typeface="Arial" panose="020B0604020202020204" pitchFamily="34" charset="0"/>
              </a:rPr>
            </a:br>
            <a:endParaRPr lang="fr-FR" sz="20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910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300" dirty="0">
                <a:solidFill>
                  <a:srgbClr val="C00000"/>
                </a:solidFill>
                <a:latin typeface="Arial" panose="020B0604020202020204" pitchFamily="34" charset="0"/>
                <a:cs typeface="Arial" panose="020B0604020202020204" pitchFamily="34" charset="0"/>
              </a:rPr>
              <a:t>Le MEDICOSPORT-SANTE du CNOSF</a:t>
            </a:r>
          </a:p>
        </p:txBody>
      </p:sp>
      <p:sp>
        <p:nvSpPr>
          <p:cNvPr id="3" name="Espace réservé du contenu 2"/>
          <p:cNvSpPr>
            <a:spLocks noGrp="1"/>
          </p:cNvSpPr>
          <p:nvPr>
            <p:ph idx="1"/>
          </p:nvPr>
        </p:nvSpPr>
        <p:spPr>
          <a:xfrm>
            <a:off x="457200" y="1107755"/>
            <a:ext cx="8229600" cy="4525963"/>
          </a:xfrm>
        </p:spPr>
        <p:txBody>
          <a:bodyPr>
            <a:noAutofit/>
          </a:bodyPr>
          <a:lstStyle/>
          <a:p>
            <a:pPr algn="just"/>
            <a:r>
              <a:rPr lang="fr-FR" sz="2000" dirty="0">
                <a:solidFill>
                  <a:schemeClr val="tx2"/>
                </a:solidFill>
              </a:rPr>
              <a:t>C’est un dictionnaire à visée médicale des disciplines sportives. Il est appelé à devenir une aide précieuse à la prescription d’APS.</a:t>
            </a:r>
          </a:p>
          <a:p>
            <a:pPr algn="just"/>
            <a:r>
              <a:rPr lang="fr-FR" sz="2000" dirty="0">
                <a:solidFill>
                  <a:schemeClr val="tx2"/>
                </a:solidFill>
              </a:rPr>
              <a:t>Il est le fruit d’un travail mené par la CM du CNOSF et les scientifiques de la Société française de médecine, de l’exercice et du sport (SFMES)et de STAPS avec les Comités sport santé des Fédérations.</a:t>
            </a:r>
          </a:p>
          <a:p>
            <a:pPr algn="just"/>
            <a:r>
              <a:rPr lang="fr-FR" sz="2000" dirty="0">
                <a:solidFill>
                  <a:schemeClr val="tx2"/>
                </a:solidFill>
              </a:rPr>
              <a:t>A ce jour, 51 fédérations ont créé un comité sport santé. 34 nous ont rendu un travail déjà élaboré. 20 font </a:t>
            </a:r>
            <a:r>
              <a:rPr lang="fr-FR" sz="2000" dirty="0" smtClean="0">
                <a:solidFill>
                  <a:schemeClr val="tx2"/>
                </a:solidFill>
              </a:rPr>
              <a:t>partie </a:t>
            </a:r>
            <a:r>
              <a:rPr lang="fr-FR" sz="2000" dirty="0">
                <a:solidFill>
                  <a:schemeClr val="tx2"/>
                </a:solidFill>
              </a:rPr>
              <a:t>de la première ébauche du document présenté le 9 décembre 2015. Une bonne dizaine d’autres vont suivre dans l’année 2016.</a:t>
            </a:r>
          </a:p>
          <a:p>
            <a:pPr algn="just"/>
            <a:r>
              <a:rPr lang="fr-FR" sz="2000" dirty="0">
                <a:solidFill>
                  <a:schemeClr val="tx2"/>
                </a:solidFill>
              </a:rPr>
              <a:t>Publics cibles: Dans un premier temps:</a:t>
            </a:r>
          </a:p>
          <a:p>
            <a:pPr lvl="1" algn="just"/>
            <a:r>
              <a:rPr lang="fr-FR" sz="2000" dirty="0">
                <a:solidFill>
                  <a:schemeClr val="tx2"/>
                </a:solidFill>
              </a:rPr>
              <a:t>Maladies métaboliques (diabète, obésité)</a:t>
            </a:r>
          </a:p>
          <a:p>
            <a:pPr lvl="1" algn="just"/>
            <a:r>
              <a:rPr lang="fr-FR" sz="2000" dirty="0">
                <a:solidFill>
                  <a:schemeClr val="tx2"/>
                </a:solidFill>
              </a:rPr>
              <a:t>Maladies cardio-vasculaires</a:t>
            </a:r>
          </a:p>
          <a:p>
            <a:pPr lvl="1" algn="just"/>
            <a:r>
              <a:rPr lang="fr-FR" sz="2000" dirty="0">
                <a:solidFill>
                  <a:schemeClr val="tx2"/>
                </a:solidFill>
              </a:rPr>
              <a:t>Cancers</a:t>
            </a:r>
          </a:p>
          <a:p>
            <a:pPr lvl="1" algn="just"/>
            <a:r>
              <a:rPr lang="fr-FR" sz="2000" dirty="0">
                <a:solidFill>
                  <a:schemeClr val="tx2"/>
                </a:solidFill>
              </a:rPr>
              <a:t>Vieillissement</a:t>
            </a:r>
          </a:p>
          <a:p>
            <a:pPr marL="57150" indent="0" algn="just">
              <a:buNone/>
            </a:pPr>
            <a:r>
              <a:rPr lang="fr-FR" sz="2000" dirty="0">
                <a:solidFill>
                  <a:schemeClr val="tx2"/>
                </a:solidFill>
              </a:rPr>
              <a:t>	Les autres pathologies et états de santé suivront </a:t>
            </a:r>
            <a:r>
              <a:rPr lang="fr-FR" sz="2000" dirty="0" smtClean="0">
                <a:solidFill>
                  <a:schemeClr val="tx2"/>
                </a:solidFill>
              </a:rPr>
              <a:t>. </a:t>
            </a:r>
            <a:endParaRPr lang="fr-FR" sz="2000"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4173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4414" y="639652"/>
            <a:ext cx="7042386" cy="900619"/>
          </a:xfrm>
        </p:spPr>
        <p:txBody>
          <a:bodyPr>
            <a:normAutofit/>
          </a:bodyPr>
          <a:lstStyle/>
          <a:p>
            <a:r>
              <a:rPr lang="fr-FR" sz="2300" dirty="0">
                <a:solidFill>
                  <a:srgbClr val="C00000"/>
                </a:solidFill>
                <a:latin typeface="Arial" panose="020B0604020202020204" pitchFamily="34" charset="0"/>
                <a:cs typeface="Arial" panose="020B0604020202020204" pitchFamily="34" charset="0"/>
              </a:rPr>
              <a:t>Le monde sportif fédéral s’inscrit dans un cadre de santé publique</a:t>
            </a:r>
          </a:p>
        </p:txBody>
      </p:sp>
      <p:sp>
        <p:nvSpPr>
          <p:cNvPr id="3" name="Espace réservé du contenu 2"/>
          <p:cNvSpPr>
            <a:spLocks noGrp="1"/>
          </p:cNvSpPr>
          <p:nvPr>
            <p:ph idx="1"/>
          </p:nvPr>
        </p:nvSpPr>
        <p:spPr>
          <a:xfrm>
            <a:off x="457200" y="1552463"/>
            <a:ext cx="8229600" cy="4285171"/>
          </a:xfrm>
        </p:spPr>
        <p:txBody>
          <a:bodyPr>
            <a:noAutofit/>
          </a:bodyPr>
          <a:lstStyle/>
          <a:p>
            <a:pPr algn="just"/>
            <a:r>
              <a:rPr lang="fr-FR" sz="2000" dirty="0">
                <a:solidFill>
                  <a:schemeClr val="tx2"/>
                </a:solidFill>
              </a:rPr>
              <a:t>Il s’intéresse et s’adresse aux 52% de sédentaires de notre pays!</a:t>
            </a:r>
          </a:p>
          <a:p>
            <a:pPr algn="just"/>
            <a:r>
              <a:rPr lang="fr-FR" sz="2000" dirty="0">
                <a:solidFill>
                  <a:schemeClr val="tx2"/>
                </a:solidFill>
              </a:rPr>
              <a:t>A partir d’une prescription médicale établie grâce à une version numérisée diffusée par les Editions VIDAL vers les médecins généralistes( réalisée, en 2016,  à partir des données contenues dans le </a:t>
            </a:r>
            <a:r>
              <a:rPr lang="fr-FR" sz="2000" dirty="0" err="1">
                <a:solidFill>
                  <a:schemeClr val="tx2"/>
                </a:solidFill>
              </a:rPr>
              <a:t>Médicosport</a:t>
            </a:r>
            <a:r>
              <a:rPr lang="fr-FR" sz="2000" dirty="0">
                <a:solidFill>
                  <a:schemeClr val="tx2"/>
                </a:solidFill>
              </a:rPr>
              <a:t>-santé), le patient s’adressera à l’association sportive de son choix en concertation avec son médecin.</a:t>
            </a:r>
          </a:p>
          <a:p>
            <a:pPr algn="just"/>
            <a:r>
              <a:rPr lang="fr-FR" sz="2000" dirty="0">
                <a:solidFill>
                  <a:schemeClr val="tx2"/>
                </a:solidFill>
              </a:rPr>
              <a:t>Ce club devra être validé au niveau de:</a:t>
            </a:r>
          </a:p>
          <a:p>
            <a:pPr lvl="1" algn="just"/>
            <a:r>
              <a:rPr lang="fr-FR" sz="2000" dirty="0">
                <a:solidFill>
                  <a:schemeClr val="tx2"/>
                </a:solidFill>
              </a:rPr>
              <a:t>Ses encadrants dont les connaissances devront être adaptées à l’état clinique de la personne .</a:t>
            </a:r>
          </a:p>
          <a:p>
            <a:pPr lvl="1" algn="just"/>
            <a:r>
              <a:rPr lang="fr-FR" sz="2000" dirty="0">
                <a:solidFill>
                  <a:schemeClr val="tx2"/>
                </a:solidFill>
              </a:rPr>
              <a:t>Ses structures sportives  mises à disposition : accueils, créneaux horaires, lieux adaptés, relations avec les prescripteurs, évaluation de l’efficience  des séances, etc…</a:t>
            </a:r>
          </a:p>
          <a:p>
            <a:pPr algn="just"/>
            <a:r>
              <a:rPr lang="fr-FR" sz="2000" dirty="0">
                <a:solidFill>
                  <a:schemeClr val="tx2"/>
                </a:solidFill>
              </a:rPr>
              <a:t>La formation des professionnels de santé (initiale et continue) comme celle des encadrants est une nécessité pour la réussite de ce projet</a:t>
            </a:r>
            <a:r>
              <a:rPr lang="fr-FR" sz="2000" dirty="0" smtClean="0">
                <a:solidFill>
                  <a:schemeClr val="tx2"/>
                </a:solidFill>
              </a:rPr>
              <a:t>.</a:t>
            </a:r>
            <a:endParaRPr lang="fr-FR" sz="2000"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1619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300" dirty="0">
                <a:solidFill>
                  <a:srgbClr val="C00000"/>
                </a:solidFill>
                <a:latin typeface="Arial" panose="020B0604020202020204" pitchFamily="34" charset="0"/>
                <a:cs typeface="Arial" panose="020B0604020202020204" pitchFamily="34" charset="0"/>
              </a:rPr>
              <a:t>Les collectivités territoriales</a:t>
            </a:r>
          </a:p>
        </p:txBody>
      </p:sp>
      <p:sp>
        <p:nvSpPr>
          <p:cNvPr id="3" name="Espace réservé du contenu 2"/>
          <p:cNvSpPr>
            <a:spLocks noGrp="1"/>
          </p:cNvSpPr>
          <p:nvPr>
            <p:ph idx="1"/>
          </p:nvPr>
        </p:nvSpPr>
        <p:spPr>
          <a:xfrm>
            <a:off x="457200" y="1605861"/>
            <a:ext cx="8229600" cy="3736531"/>
          </a:xfrm>
        </p:spPr>
        <p:txBody>
          <a:bodyPr>
            <a:noAutofit/>
          </a:bodyPr>
          <a:lstStyle/>
          <a:p>
            <a:pPr algn="just"/>
            <a:r>
              <a:rPr lang="fr-FR" sz="2000" dirty="0">
                <a:solidFill>
                  <a:schemeClr val="tx2"/>
                </a:solidFill>
              </a:rPr>
              <a:t>Elles sont des partenaires essentielles de réussite puisqu’elles sont les interlocuteurs de plus en plus étroites des associations sportives.</a:t>
            </a:r>
          </a:p>
          <a:p>
            <a:pPr algn="just"/>
            <a:endParaRPr lang="fr-FR" sz="2000" dirty="0">
              <a:solidFill>
                <a:schemeClr val="tx2"/>
              </a:solidFill>
            </a:endParaRPr>
          </a:p>
          <a:p>
            <a:pPr algn="just"/>
            <a:r>
              <a:rPr lang="fr-FR" sz="2000" dirty="0">
                <a:solidFill>
                  <a:schemeClr val="tx2"/>
                </a:solidFill>
              </a:rPr>
              <a:t>Elles participent grandement aux financements des équipements sportifs.</a:t>
            </a:r>
          </a:p>
          <a:p>
            <a:pPr algn="just"/>
            <a:endParaRPr lang="fr-FR" sz="2000" dirty="0">
              <a:solidFill>
                <a:schemeClr val="tx2"/>
              </a:solidFill>
            </a:endParaRPr>
          </a:p>
          <a:p>
            <a:pPr algn="just"/>
            <a:r>
              <a:rPr lang="fr-FR" sz="2000" dirty="0">
                <a:solidFill>
                  <a:schemeClr val="tx2"/>
                </a:solidFill>
              </a:rPr>
              <a:t>Elles jouent un rôle pour faciliter la non-sédentarité de leurs administrés.</a:t>
            </a:r>
          </a:p>
          <a:p>
            <a:pPr marL="0" indent="0" algn="just">
              <a:buFont typeface="Arial"/>
              <a:buNone/>
            </a:pPr>
            <a:r>
              <a:rPr lang="fr-FR" sz="2000" dirty="0">
                <a:solidFill>
                  <a:schemeClr val="tx2"/>
                </a:solidFill>
              </a:rPr>
              <a:t>(pistes cyclables, location de vélos, trottoirs en bon état, entretien des parcs, etc</a:t>
            </a:r>
            <a:r>
              <a:rPr lang="fr-FR" sz="2000" dirty="0" smtClean="0">
                <a:solidFill>
                  <a:schemeClr val="tx2"/>
                </a:solidFill>
              </a:rPr>
              <a:t>…</a:t>
            </a:r>
            <a:endParaRPr lang="fr-FR" sz="2000" dirty="0">
              <a:solidFill>
                <a:schemeClr val="tx2"/>
              </a:solidFill>
            </a:endParaRPr>
          </a:p>
          <a:p>
            <a:pPr marL="0" indent="0" algn="just">
              <a:buFont typeface="Arial"/>
              <a:buNone/>
            </a:pPr>
            <a:endParaRPr lang="fr-FR" sz="2000" dirty="0">
              <a:solidFill>
                <a:schemeClr val="tx2"/>
              </a:solidFill>
            </a:endParaRPr>
          </a:p>
          <a:p>
            <a:pPr algn="just"/>
            <a:r>
              <a:rPr lang="fr-FR" sz="2000" dirty="0">
                <a:solidFill>
                  <a:schemeClr val="tx2"/>
                </a:solidFill>
              </a:rPr>
              <a:t>Elles facilitent  l’accès des plus démunis aux activités sportives</a:t>
            </a:r>
            <a:r>
              <a:rPr lang="fr-FR" sz="2000" dirty="0" smtClean="0">
                <a:solidFill>
                  <a:schemeClr val="tx2"/>
                </a:solidFill>
              </a:rPr>
              <a:t>.</a:t>
            </a:r>
            <a:r>
              <a:rPr lang="fr-FR" sz="2000" dirty="0" smtClean="0"/>
              <a:t> </a:t>
            </a:r>
            <a:endParaRPr lang="fr-FR"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62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ous-titre 2"/>
          <p:cNvSpPr txBox="1">
            <a:spLocks/>
          </p:cNvSpPr>
          <p:nvPr/>
        </p:nvSpPr>
        <p:spPr>
          <a:xfrm>
            <a:off x="1552927" y="4065815"/>
            <a:ext cx="6456364" cy="13587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2400" b="1" dirty="0" smtClean="0">
                <a:solidFill>
                  <a:schemeClr val="tx2"/>
                </a:solidFill>
              </a:rPr>
              <a:t>Philippe HERISSON</a:t>
            </a:r>
          </a:p>
          <a:p>
            <a:r>
              <a:rPr lang="fr-FR" sz="2400" dirty="0" smtClean="0">
                <a:solidFill>
                  <a:schemeClr val="tx2"/>
                </a:solidFill>
              </a:rPr>
              <a:t>Président et fondateur</a:t>
            </a:r>
          </a:p>
          <a:p>
            <a:pPr lvl="0"/>
            <a:endParaRPr lang="fr-FR" sz="2400" b="1" dirty="0" smtClean="0">
              <a:solidFill>
                <a:schemeClr val="tx2"/>
              </a:solidFill>
            </a:endParaRPr>
          </a:p>
        </p:txBody>
      </p:sp>
      <p:sp>
        <p:nvSpPr>
          <p:cNvPr id="6" name="Titre 1"/>
          <p:cNvSpPr txBox="1">
            <a:spLocks/>
          </p:cNvSpPr>
          <p:nvPr/>
        </p:nvSpPr>
        <p:spPr>
          <a:xfrm>
            <a:off x="1927655" y="227449"/>
            <a:ext cx="5706908" cy="121967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smtClean="0">
                <a:solidFill>
                  <a:srgbClr val="C00000"/>
                </a:solidFill>
                <a:latin typeface="Arial" panose="020B0604020202020204" pitchFamily="34" charset="0"/>
                <a:cs typeface="Arial" panose="020B0604020202020204" pitchFamily="34" charset="0"/>
              </a:rPr>
              <a:t>La pleine utilisation des équipements sportifs</a:t>
            </a:r>
            <a:r>
              <a:rPr lang="fr-FR" dirty="0" smtClean="0"/>
              <a:t/>
            </a:r>
            <a:br>
              <a:rPr lang="fr-FR" dirty="0" smtClean="0"/>
            </a:br>
            <a:endParaRPr lang="fr-FR" dirty="0">
              <a:solidFill>
                <a:srgbClr val="C0000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23" t="12233" r="10846" b="14481"/>
          <a:stretch/>
        </p:blipFill>
        <p:spPr bwMode="auto">
          <a:xfrm>
            <a:off x="3573782" y="1775255"/>
            <a:ext cx="2386147" cy="144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2219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ous-titre 2"/>
          <p:cNvSpPr txBox="1">
            <a:spLocks/>
          </p:cNvSpPr>
          <p:nvPr/>
        </p:nvSpPr>
        <p:spPr>
          <a:xfrm>
            <a:off x="1178199" y="1361440"/>
            <a:ext cx="6456364" cy="534416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fr-FR" sz="3600" b="1" dirty="0" smtClean="0">
                <a:solidFill>
                  <a:schemeClr val="tx2"/>
                </a:solidFill>
              </a:rPr>
              <a:t>Le concept Mon stade</a:t>
            </a:r>
          </a:p>
          <a:p>
            <a:pPr lvl="0"/>
            <a:endParaRPr lang="fr-FR" sz="2400" b="1" dirty="0" smtClean="0">
              <a:solidFill>
                <a:schemeClr val="tx2"/>
              </a:solidFill>
            </a:endParaRPr>
          </a:p>
          <a:p>
            <a:pPr lvl="0"/>
            <a:r>
              <a:rPr lang="fr-FR" sz="2400" b="1" dirty="0">
                <a:solidFill>
                  <a:schemeClr val="tx2"/>
                </a:solidFill>
              </a:rPr>
              <a:t>Jean GALFIONE</a:t>
            </a:r>
          </a:p>
          <a:p>
            <a:r>
              <a:rPr lang="fr-FR" sz="2400" dirty="0">
                <a:solidFill>
                  <a:schemeClr val="tx2"/>
                </a:solidFill>
              </a:rPr>
              <a:t>Ambassadeur</a:t>
            </a:r>
          </a:p>
          <a:p>
            <a:r>
              <a:rPr lang="fr-FR" sz="800" dirty="0">
                <a:solidFill>
                  <a:schemeClr val="tx2"/>
                </a:solidFill>
                <a:hlinkClick r:id="rId4" action="ppaction://hlinkfile"/>
              </a:rPr>
              <a:t>vidéo</a:t>
            </a:r>
            <a:endParaRPr lang="fr-FR" sz="800" dirty="0">
              <a:solidFill>
                <a:schemeClr val="tx2"/>
              </a:solidFill>
            </a:endParaRPr>
          </a:p>
          <a:p>
            <a:pPr lvl="0"/>
            <a:endParaRPr lang="fr-FR" sz="2400" b="1" dirty="0" smtClean="0">
              <a:solidFill>
                <a:schemeClr val="tx2"/>
              </a:solidFill>
            </a:endParaRPr>
          </a:p>
          <a:p>
            <a:r>
              <a:rPr lang="fr-FR" sz="2400" b="1" dirty="0" smtClean="0">
                <a:solidFill>
                  <a:schemeClr val="tx2"/>
                </a:solidFill>
              </a:rPr>
              <a:t>Roland KRZENTOWSKI</a:t>
            </a:r>
          </a:p>
          <a:p>
            <a:r>
              <a:rPr lang="fr-FR" sz="2400" dirty="0" smtClean="0">
                <a:solidFill>
                  <a:schemeClr val="tx2"/>
                </a:solidFill>
              </a:rPr>
              <a:t>Président et fondateur</a:t>
            </a:r>
          </a:p>
          <a:p>
            <a:pPr lvl="0"/>
            <a:r>
              <a:rPr lang="fr-FR" sz="2400" dirty="0" smtClean="0">
                <a:solidFill>
                  <a:schemeClr val="tx2"/>
                </a:solidFill>
              </a:rPr>
              <a:t>Plus </a:t>
            </a:r>
            <a:r>
              <a:rPr lang="fr-FR" sz="2400" dirty="0" smtClean="0">
                <a:solidFill>
                  <a:schemeClr val="tx2"/>
                </a:solidFill>
              </a:rPr>
              <a:t>d’info: www.monstade.fr</a:t>
            </a:r>
            <a:endParaRPr lang="fr-FR" sz="2400" dirty="0">
              <a:solidFill>
                <a:schemeClr val="tx2"/>
              </a:solidFill>
            </a:endParaRPr>
          </a:p>
        </p:txBody>
      </p:sp>
      <p:sp>
        <p:nvSpPr>
          <p:cNvPr id="6" name="Titre 1"/>
          <p:cNvSpPr txBox="1">
            <a:spLocks/>
          </p:cNvSpPr>
          <p:nvPr/>
        </p:nvSpPr>
        <p:spPr>
          <a:xfrm>
            <a:off x="1927655" y="227449"/>
            <a:ext cx="5706908" cy="121967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smtClean="0">
                <a:solidFill>
                  <a:srgbClr val="C00000"/>
                </a:solidFill>
                <a:latin typeface="Arial" panose="020B0604020202020204" pitchFamily="34" charset="0"/>
                <a:cs typeface="Arial" panose="020B0604020202020204" pitchFamily="34" charset="0"/>
              </a:rPr>
              <a:t>La pleine utilisation des équipements sportifs</a:t>
            </a:r>
            <a:r>
              <a:rPr lang="fr-FR" dirty="0" smtClean="0"/>
              <a:t/>
            </a:r>
            <a:br>
              <a:rPr lang="fr-FR" dirty="0" smtClean="0"/>
            </a:br>
            <a:endParaRPr lang="fr-FR"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543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ous-titre 2"/>
          <p:cNvSpPr txBox="1">
            <a:spLocks/>
          </p:cNvSpPr>
          <p:nvPr/>
        </p:nvSpPr>
        <p:spPr>
          <a:xfrm>
            <a:off x="1178199" y="2073690"/>
            <a:ext cx="6456364" cy="534416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r>
              <a:rPr lang="fr-FR" sz="3600" b="1" dirty="0" smtClean="0">
                <a:solidFill>
                  <a:schemeClr val="tx2"/>
                </a:solidFill>
              </a:rPr>
              <a:t>Thomas REMOLEUR</a:t>
            </a:r>
          </a:p>
          <a:p>
            <a:pPr lvl="0"/>
            <a:endParaRPr lang="fr-FR" sz="2400" b="1" dirty="0" smtClean="0">
              <a:solidFill>
                <a:schemeClr val="tx2"/>
              </a:solidFill>
            </a:endParaRPr>
          </a:p>
          <a:p>
            <a:r>
              <a:rPr lang="fr-FR" sz="2400" b="1" dirty="0" err="1" smtClean="0">
                <a:solidFill>
                  <a:schemeClr val="tx2"/>
                </a:solidFill>
              </a:rPr>
              <a:t>Olbia</a:t>
            </a:r>
            <a:r>
              <a:rPr lang="fr-FR" sz="2400" b="1" dirty="0" smtClean="0">
                <a:solidFill>
                  <a:schemeClr val="tx2"/>
                </a:solidFill>
              </a:rPr>
              <a:t> Conseil </a:t>
            </a:r>
            <a:endParaRPr lang="fr-FR" sz="2400" dirty="0">
              <a:solidFill>
                <a:schemeClr val="tx2"/>
              </a:solidFill>
            </a:endParaRPr>
          </a:p>
        </p:txBody>
      </p:sp>
      <p:sp>
        <p:nvSpPr>
          <p:cNvPr id="6" name="Titre 1"/>
          <p:cNvSpPr txBox="1">
            <a:spLocks/>
          </p:cNvSpPr>
          <p:nvPr/>
        </p:nvSpPr>
        <p:spPr>
          <a:xfrm>
            <a:off x="1927655" y="227449"/>
            <a:ext cx="5706908" cy="1219677"/>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C00000"/>
                </a:solidFill>
                <a:latin typeface="Arial" panose="020B0604020202020204" pitchFamily="34" charset="0"/>
                <a:cs typeface="Arial" panose="020B0604020202020204" pitchFamily="34" charset="0"/>
              </a:rPr>
              <a:t/>
            </a:r>
            <a:br>
              <a:rPr lang="fr-FR" dirty="0" smtClean="0">
                <a:solidFill>
                  <a:srgbClr val="C00000"/>
                </a:solidFill>
                <a:latin typeface="Arial" panose="020B0604020202020204" pitchFamily="34" charset="0"/>
                <a:cs typeface="Arial" panose="020B0604020202020204" pitchFamily="34" charset="0"/>
              </a:rPr>
            </a:br>
            <a:r>
              <a:rPr lang="fr-FR" dirty="0" smtClean="0">
                <a:solidFill>
                  <a:srgbClr val="C00000"/>
                </a:solidFill>
                <a:latin typeface="Arial" panose="020B0604020202020204" pitchFamily="34" charset="0"/>
                <a:cs typeface="Arial" panose="020B0604020202020204" pitchFamily="34" charset="0"/>
              </a:rPr>
              <a:t>La pleine utilisation des équipements sportifs</a:t>
            </a:r>
            <a:r>
              <a:rPr lang="fr-FR" dirty="0" smtClean="0"/>
              <a:t/>
            </a:r>
            <a:br>
              <a:rPr lang="fr-FR" dirty="0" smtClean="0"/>
            </a:br>
            <a:endParaRPr lang="fr-FR"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7004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solidFill>
                  <a:srgbClr val="C0504D"/>
                </a:solidFill>
              </a:rPr>
              <a:t>Sport-santé</a:t>
            </a:r>
            <a:br>
              <a:rPr lang="fr-FR" sz="3200" dirty="0" smtClean="0">
                <a:solidFill>
                  <a:srgbClr val="C0504D"/>
                </a:solidFill>
              </a:rPr>
            </a:br>
            <a:r>
              <a:rPr lang="fr-FR" sz="3200" dirty="0" smtClean="0">
                <a:solidFill>
                  <a:srgbClr val="C0504D"/>
                </a:solidFill>
              </a:rPr>
              <a:t>Enquête d’Assureurs Prévention en 2014 </a:t>
            </a:r>
            <a:br>
              <a:rPr lang="fr-FR" sz="3200" dirty="0" smtClean="0">
                <a:solidFill>
                  <a:srgbClr val="C0504D"/>
                </a:solidFill>
              </a:rPr>
            </a:br>
            <a:r>
              <a:rPr lang="fr-FR" sz="1800" dirty="0" smtClean="0">
                <a:solidFill>
                  <a:srgbClr val="C0504D"/>
                </a:solidFill>
              </a:rPr>
              <a:t>(BVA)</a:t>
            </a:r>
            <a:endParaRPr lang="fr-FR" sz="1800" dirty="0">
              <a:solidFill>
                <a:schemeClr val="accent2"/>
              </a:solidFill>
            </a:endParaRPr>
          </a:p>
        </p:txBody>
      </p:sp>
      <p:pic>
        <p:nvPicPr>
          <p:cNvPr id="8" name="Espace réservé du contenu 7" descr="Capture d’écran 2016-01-18 à 10.26.36.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59" r="6386"/>
          <a:stretch/>
        </p:blipFill>
        <p:spPr>
          <a:xfrm>
            <a:off x="387446" y="2195421"/>
            <a:ext cx="8756554" cy="3529892"/>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831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solidFill>
                  <a:srgbClr val="C0504D"/>
                </a:solidFill>
              </a:rPr>
              <a:t>Sport-santé</a:t>
            </a:r>
            <a:br>
              <a:rPr lang="fr-FR" sz="3200" dirty="0" smtClean="0">
                <a:solidFill>
                  <a:srgbClr val="C0504D"/>
                </a:solidFill>
              </a:rPr>
            </a:br>
            <a:r>
              <a:rPr lang="fr-FR" sz="3200" dirty="0" smtClean="0">
                <a:solidFill>
                  <a:srgbClr val="C0504D"/>
                </a:solidFill>
              </a:rPr>
              <a:t>Enquête d’Assureurs Prévention 2014</a:t>
            </a:r>
            <a:endParaRPr lang="fr-FR" sz="3200" dirty="0">
              <a:solidFill>
                <a:schemeClr val="accent2"/>
              </a:solidFill>
            </a:endParaRPr>
          </a:p>
        </p:txBody>
      </p:sp>
      <p:pic>
        <p:nvPicPr>
          <p:cNvPr id="4" name="Espace réservé du contenu 3" descr="Capture d’écran 2016-01-18 à 10.27.12.png"/>
          <p:cNvPicPr>
            <a:picLocks noGrp="1" noChangeAspect="1"/>
          </p:cNvPicPr>
          <p:nvPr>
            <p:ph idx="1"/>
          </p:nvPr>
        </p:nvPicPr>
        <p:blipFill>
          <a:blip r:embed="rId2">
            <a:extLst>
              <a:ext uri="{28A0092B-C50C-407E-A947-70E740481C1C}">
                <a14:useLocalDpi xmlns:a14="http://schemas.microsoft.com/office/drawing/2010/main" val="0"/>
              </a:ext>
            </a:extLst>
          </a:blip>
          <a:srcRect t="3773" b="3773"/>
          <a:stretch>
            <a:fillRect/>
          </a:stretch>
        </p:blip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4785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solidFill>
                  <a:srgbClr val="C0504D"/>
                </a:solidFill>
              </a:rPr>
              <a:t>Sport-santé</a:t>
            </a:r>
            <a:br>
              <a:rPr lang="fr-FR" sz="3200" dirty="0" smtClean="0">
                <a:solidFill>
                  <a:srgbClr val="C0504D"/>
                </a:solidFill>
              </a:rPr>
            </a:br>
            <a:r>
              <a:rPr lang="fr-FR" sz="3200" dirty="0" smtClean="0">
                <a:solidFill>
                  <a:srgbClr val="C0504D"/>
                </a:solidFill>
              </a:rPr>
              <a:t>Enquête d’Assureurs Prévention 2014</a:t>
            </a:r>
            <a:endParaRPr lang="fr-FR" sz="3200" dirty="0">
              <a:solidFill>
                <a:schemeClr val="accent2"/>
              </a:solidFill>
            </a:endParaRPr>
          </a:p>
        </p:txBody>
      </p:sp>
      <p:pic>
        <p:nvPicPr>
          <p:cNvPr id="7" name="Espace réservé du contenu 6" descr="Capture d’écran 2016-01-18 à 10.32.25.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4662" r="-6274" b="2042"/>
          <a:stretch/>
        </p:blipFill>
        <p:spPr>
          <a:xfrm>
            <a:off x="726250" y="957806"/>
            <a:ext cx="8229600" cy="5703790"/>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889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C0504D"/>
                </a:solidFill>
              </a:rPr>
              <a:t>Sport-santé</a:t>
            </a:r>
            <a:br>
              <a:rPr lang="fr-FR" dirty="0" smtClean="0">
                <a:solidFill>
                  <a:srgbClr val="C0504D"/>
                </a:solidFill>
              </a:rPr>
            </a:br>
            <a:endParaRPr lang="fr-FR" dirty="0">
              <a:solidFill>
                <a:schemeClr val="accent2"/>
              </a:solidFill>
            </a:endParaRPr>
          </a:p>
        </p:txBody>
      </p:sp>
      <p:sp>
        <p:nvSpPr>
          <p:cNvPr id="3" name="Espace réservé du contenu 2"/>
          <p:cNvSpPr>
            <a:spLocks noGrp="1"/>
          </p:cNvSpPr>
          <p:nvPr>
            <p:ph idx="1"/>
          </p:nvPr>
        </p:nvSpPr>
        <p:spPr/>
        <p:txBody>
          <a:bodyPr>
            <a:noAutofit/>
          </a:bodyPr>
          <a:lstStyle/>
          <a:p>
            <a:r>
              <a:rPr lang="fr-FR" sz="3600" b="1" dirty="0">
                <a:solidFill>
                  <a:schemeClr val="accent2"/>
                </a:solidFill>
              </a:rPr>
              <a:t>96 % </a:t>
            </a:r>
            <a:r>
              <a:rPr lang="fr-FR" sz="2000" dirty="0"/>
              <a:t>des </a:t>
            </a:r>
            <a:r>
              <a:rPr lang="fr-FR" sz="2000" dirty="0" smtClean="0"/>
              <a:t>Français </a:t>
            </a:r>
            <a:r>
              <a:rPr lang="fr-FR" sz="2000" dirty="0"/>
              <a:t>pensent </a:t>
            </a:r>
            <a:r>
              <a:rPr lang="fr-FR" sz="2000" dirty="0" smtClean="0"/>
              <a:t>que le </a:t>
            </a:r>
            <a:r>
              <a:rPr lang="fr-FR" sz="2000" dirty="0"/>
              <a:t>Sport sur </a:t>
            </a:r>
            <a:r>
              <a:rPr lang="fr-FR" sz="2000" dirty="0" smtClean="0"/>
              <a:t>ordonnance </a:t>
            </a:r>
            <a:r>
              <a:rPr lang="fr-FR" sz="2000" dirty="0"/>
              <a:t>est une bonne </a:t>
            </a:r>
            <a:r>
              <a:rPr lang="fr-FR" sz="2000" dirty="0" smtClean="0"/>
              <a:t>idée (Selon </a:t>
            </a:r>
            <a:r>
              <a:rPr lang="fr-FR" sz="2000" dirty="0"/>
              <a:t>les </a:t>
            </a:r>
            <a:r>
              <a:rPr lang="fr-FR" sz="2000" dirty="0" err="1"/>
              <a:t>résultats</a:t>
            </a:r>
            <a:r>
              <a:rPr lang="fr-FR" sz="2000" dirty="0"/>
              <a:t> du sondage TNS Sofres pour la MAIF – Juin 2015) </a:t>
            </a:r>
            <a:endParaRPr lang="fr-FR" sz="2000" dirty="0" smtClean="0"/>
          </a:p>
          <a:p>
            <a:endParaRPr lang="fr-FR" sz="2000" dirty="0"/>
          </a:p>
          <a:p>
            <a:pPr algn="just"/>
            <a:r>
              <a:rPr lang="fr-FR" sz="2000" b="1" dirty="0" smtClean="0"/>
              <a:t>«</a:t>
            </a:r>
            <a:r>
              <a:rPr lang="fr-FR" sz="2000" b="1" dirty="0"/>
              <a:t> Avec 37 millions </a:t>
            </a:r>
            <a:r>
              <a:rPr lang="fr-FR" sz="2000" b="1" dirty="0" smtClean="0"/>
              <a:t>d’inactifs </a:t>
            </a:r>
            <a:r>
              <a:rPr lang="fr-FR" sz="2000" b="1" dirty="0"/>
              <a:t>en France</a:t>
            </a:r>
            <a:r>
              <a:rPr lang="fr-FR" sz="2000" dirty="0"/>
              <a:t>, l’économie potentielle est de </a:t>
            </a:r>
            <a:r>
              <a:rPr lang="fr-FR" sz="2000" dirty="0" smtClean="0"/>
              <a:t/>
            </a:r>
            <a:br>
              <a:rPr lang="fr-FR" sz="2000" dirty="0" smtClean="0"/>
            </a:br>
            <a:r>
              <a:rPr lang="fr-FR" sz="4000" b="1" dirty="0" smtClean="0">
                <a:solidFill>
                  <a:srgbClr val="C0504D"/>
                </a:solidFill>
              </a:rPr>
              <a:t>10 </a:t>
            </a:r>
            <a:r>
              <a:rPr lang="fr-FR" sz="4000" b="1" dirty="0">
                <a:solidFill>
                  <a:srgbClr val="C0504D"/>
                </a:solidFill>
              </a:rPr>
              <a:t>milliards € </a:t>
            </a:r>
            <a:r>
              <a:rPr lang="fr-FR" sz="2000" dirty="0"/>
              <a:t>dans le cas utopique où tout le monde se mettrait à pratiquer une activité physique et </a:t>
            </a:r>
            <a:r>
              <a:rPr lang="fr-FR" sz="2000" b="1" dirty="0"/>
              <a:t>de 500 millions € </a:t>
            </a:r>
            <a:r>
              <a:rPr lang="fr-FR" sz="2000" dirty="0"/>
              <a:t>dans le cas où seulement </a:t>
            </a:r>
            <a:r>
              <a:rPr lang="fr-FR" sz="2000" b="1" dirty="0"/>
              <a:t>5% des personnes sédentaires </a:t>
            </a:r>
            <a:r>
              <a:rPr lang="fr-FR" sz="2000" dirty="0"/>
              <a:t>deviendraient actives »</a:t>
            </a:r>
            <a:r>
              <a:rPr lang="fr-FR" sz="2000" dirty="0" smtClean="0"/>
              <a:t>.(extrait d’une tribune signé en 2014 par des présidents de fédérations, Alain Juppé, Roselyne Bachelot, Roland Ries, Franck Riboud, les PDG de la MGEN, de la MACIF ou de la MATMUT</a:t>
            </a:r>
            <a:r>
              <a:rPr lang="is-IS" sz="2000" dirty="0" smtClean="0"/>
              <a:t>…)</a:t>
            </a:r>
            <a:endParaRPr lang="fr-FR" sz="2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84" y="16184"/>
            <a:ext cx="1408015" cy="6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505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531</TotalTime>
  <Words>1042</Words>
  <Application>Microsoft Macintosh PowerPoint</Application>
  <PresentationFormat>Présentation à l'écran (4:3)</PresentationFormat>
  <Paragraphs>142</Paragraphs>
  <Slides>22</Slides>
  <Notes>8</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 La pleine utilisation des équipements sportifs </vt:lpstr>
      <vt:lpstr>Présentation PowerPoint</vt:lpstr>
      <vt:lpstr>Présentation PowerPoint</vt:lpstr>
      <vt:lpstr>Présentation PowerPoint</vt:lpstr>
      <vt:lpstr>Présentation PowerPoint</vt:lpstr>
      <vt:lpstr>Sport-santé Enquête d’Assureurs Prévention en 2014  (BVA)</vt:lpstr>
      <vt:lpstr>Sport-santé Enquête d’Assureurs Prévention 2014</vt:lpstr>
      <vt:lpstr>Sport-santé Enquête d’Assureurs Prévention 2014</vt:lpstr>
      <vt:lpstr>Sport-santé </vt:lpstr>
      <vt:lpstr>Loi Santé promulguée le 18/12/2015</vt:lpstr>
      <vt:lpstr>Strasbourg, ville pionnière</vt:lpstr>
      <vt:lpstr>Strasbourg, ville pionnière</vt:lpstr>
      <vt:lpstr>Strasbourg, ville pionnière  Résultats d’une enquête menée sur le dispositif  </vt:lpstr>
      <vt:lpstr> Biarritz </vt:lpstr>
      <vt:lpstr>MAIF</vt:lpstr>
      <vt:lpstr>Présentation PowerPoint</vt:lpstr>
      <vt:lpstr>Présentation PowerPoint</vt:lpstr>
      <vt:lpstr>Présentation PowerPoint</vt:lpstr>
      <vt:lpstr>Contexte sport santé</vt:lpstr>
      <vt:lpstr>Le MEDICOSPORT-SANTE du CNOSF</vt:lpstr>
      <vt:lpstr>Le monde sportif fédéral s’inscrit dans un cadre de santé publique</vt:lpstr>
      <vt:lpstr>Les collectivités territoriales</vt:lpstr>
    </vt:vector>
  </TitlesOfParts>
  <Company>freetouch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Iriana Le Pêcheur</dc:creator>
  <cp:lastModifiedBy>Pascale bouffanet</cp:lastModifiedBy>
  <cp:revision>60</cp:revision>
  <dcterms:created xsi:type="dcterms:W3CDTF">2013-12-23T16:59:10Z</dcterms:created>
  <dcterms:modified xsi:type="dcterms:W3CDTF">2016-01-22T10:41:00Z</dcterms:modified>
</cp:coreProperties>
</file>